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1"/>
  </p:notesMasterIdLst>
  <p:sldIdLst>
    <p:sldId id="268" r:id="rId5"/>
    <p:sldId id="271" r:id="rId6"/>
    <p:sldId id="274" r:id="rId7"/>
    <p:sldId id="272" r:id="rId8"/>
    <p:sldId id="278" r:id="rId9"/>
    <p:sldId id="275" r:id="rId10"/>
    <p:sldId id="284" r:id="rId11"/>
    <p:sldId id="276" r:id="rId12"/>
    <p:sldId id="282" r:id="rId13"/>
    <p:sldId id="277" r:id="rId14"/>
    <p:sldId id="279" r:id="rId15"/>
    <p:sldId id="264" r:id="rId16"/>
    <p:sldId id="265" r:id="rId17"/>
    <p:sldId id="266" r:id="rId18"/>
    <p:sldId id="281" r:id="rId19"/>
    <p:sldId id="280"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Morley" initials="CM" lastIdx="2" clrIdx="0">
    <p:extLst>
      <p:ext uri="{19B8F6BF-5375-455C-9EA6-DF929625EA0E}">
        <p15:presenceInfo xmlns:p15="http://schemas.microsoft.com/office/powerpoint/2012/main" userId="35c19745-f19a-401e-b608-54a498e0226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F95"/>
    <a:srgbClr val="404040"/>
    <a:srgbClr val="000000"/>
    <a:srgbClr val="7D7F81"/>
    <a:srgbClr val="086E9F"/>
    <a:srgbClr val="B409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92" autoAdjust="0"/>
    <p:restoredTop sz="94643"/>
  </p:normalViewPr>
  <p:slideViewPr>
    <p:cSldViewPr snapToGrid="0" snapToObjects="1">
      <p:cViewPr>
        <p:scale>
          <a:sx n="106" d="100"/>
          <a:sy n="106" d="100"/>
        </p:scale>
        <p:origin x="144" y="1040"/>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30T11:53:15.550" idx="1">
    <p:pos x="10" y="10"/>
    <p:text>2 options for how to show the health disparities info</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5-30T12:05:34.979" idx="2">
    <p:pos x="720" y="1705"/>
    <p:text>a question about this scenario; I am familiar with friends who had breast reduction surgery for back issues, etc. who were not able to BF as so much of their milk production tissue was removed. Is it possible that BF is still possible after this surgery?</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76955-8928-AB4D-88D0-0E194B18B835}" type="datetimeFigureOut">
              <a:rPr lang="en-US" smtClean="0"/>
              <a:t>5/30/18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3FF30F-2434-054D-B205-F499CB6DFD43}" type="slidenum">
              <a:rPr lang="en-US" smtClean="0"/>
              <a:t>‹#›</a:t>
            </a:fld>
            <a:endParaRPr lang="en-US"/>
          </a:p>
        </p:txBody>
      </p:sp>
    </p:spTree>
    <p:extLst>
      <p:ext uri="{BB962C8B-B14F-4D97-AF65-F5344CB8AC3E}">
        <p14:creationId xmlns:p14="http://schemas.microsoft.com/office/powerpoint/2010/main" val="2387186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8190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49342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88487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9988" y="329546"/>
            <a:ext cx="7772400" cy="1614198"/>
          </a:xfrm>
        </p:spPr>
        <p:txBody>
          <a:bodyPr>
            <a:normAutofit/>
          </a:bodyPr>
          <a:lstStyle>
            <a:lvl1pPr>
              <a:defRPr sz="4000">
                <a:solidFill>
                  <a:srgbClr val="006F95"/>
                </a:solidFill>
              </a:defRPr>
            </a:lvl1pPr>
          </a:lstStyle>
          <a:p>
            <a:r>
              <a:rPr lang="en-US"/>
              <a:t>Click to edit Master title style</a:t>
            </a:r>
            <a:endParaRPr lang="en-US" dirty="0"/>
          </a:p>
        </p:txBody>
      </p:sp>
      <p:sp>
        <p:nvSpPr>
          <p:cNvPr id="3" name="Subtitle 2"/>
          <p:cNvSpPr>
            <a:spLocks noGrp="1"/>
          </p:cNvSpPr>
          <p:nvPr>
            <p:ph type="subTitle" idx="1"/>
          </p:nvPr>
        </p:nvSpPr>
        <p:spPr>
          <a:xfrm>
            <a:off x="409988" y="2021696"/>
            <a:ext cx="4640596" cy="1314450"/>
          </a:xfrm>
        </p:spPr>
        <p:txBody>
          <a:bodyPr>
            <a:normAutofit/>
          </a:bodyPr>
          <a:lstStyle>
            <a:lvl1pPr marL="0" indent="0" algn="l">
              <a:lnSpc>
                <a:spcPts val="3000"/>
              </a:lnSpc>
              <a:spcBef>
                <a:spcPts val="0"/>
              </a:spcBef>
              <a:buNone/>
              <a:defRPr sz="2000" i="0">
                <a:solidFill>
                  <a:srgbClr val="7D7F8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F95"/>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lvl1pPr>
              <a:defRPr>
                <a:solidFill>
                  <a:srgbClr val="006F95"/>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799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891943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F95"/>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118" y="263039"/>
            <a:ext cx="7772400" cy="1809749"/>
          </a:xfrm>
        </p:spPr>
        <p:txBody>
          <a:bodyPr anchor="ctr">
            <a:noAutofit/>
          </a:bodyPr>
          <a:lstStyle>
            <a:lvl1pPr algn="l">
              <a:defRPr sz="4200" b="1" cap="none">
                <a:solidFill>
                  <a:srgbClr val="006F95"/>
                </a:solidFill>
              </a:defRPr>
            </a:lvl1pPr>
          </a:lstStyle>
          <a:p>
            <a:r>
              <a:rPr lang="en-US" dirty="0"/>
              <a:t>Click To Edit Master Title Style</a:t>
            </a:r>
          </a:p>
        </p:txBody>
      </p:sp>
      <p:sp>
        <p:nvSpPr>
          <p:cNvPr id="3" name="Text Placeholder 2"/>
          <p:cNvSpPr>
            <a:spLocks noGrp="1"/>
          </p:cNvSpPr>
          <p:nvPr>
            <p:ph type="body" idx="1"/>
          </p:nvPr>
        </p:nvSpPr>
        <p:spPr>
          <a:xfrm>
            <a:off x="417118" y="2180035"/>
            <a:ext cx="4092117" cy="1125140"/>
          </a:xfrm>
        </p:spPr>
        <p:txBody>
          <a:bodyPr anchor="t">
            <a:normAutofit/>
          </a:bodyPr>
          <a:lstStyle>
            <a:lvl1pPr marL="0" indent="0">
              <a:buNone/>
              <a:defRPr sz="2400" i="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F95"/>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F95"/>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4"/>
            <a:ext cx="4040188" cy="7879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39272"/>
            <a:ext cx="4040188" cy="26553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151334"/>
            <a:ext cx="4041775" cy="7879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39272"/>
            <a:ext cx="4041775" cy="26553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54"/>
            <a:ext cx="8229600" cy="1255100"/>
          </a:xfrm>
        </p:spPr>
        <p:txBody>
          <a:bodyPr/>
          <a:lstStyle>
            <a:lvl1pPr>
              <a:defRPr>
                <a:solidFill>
                  <a:srgbClr val="006F95"/>
                </a:solidFill>
              </a:defRPr>
            </a:lvl1pPr>
          </a:lstStyle>
          <a:p>
            <a:r>
              <a:rPr lang="en-US"/>
              <a:t>Click to edit Master title style</a:t>
            </a:r>
            <a:endParaRPr lang="en-US" dirty="0"/>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solidFill>
                  <a:srgbClr val="006F95"/>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solidFill>
                  <a:srgbClr val="006F95"/>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121999"/>
            <a:ext cx="82296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 id="2147493467" r:id="rId12"/>
  </p:sldLayoutIdLst>
  <p:txStyles>
    <p:titleStyle>
      <a:lvl1pPr algn="l" defTabSz="457200" rtl="0" eaLnBrk="1" latinLnBrk="0" hangingPunct="1">
        <a:spcBef>
          <a:spcPct val="0"/>
        </a:spcBef>
        <a:buNone/>
        <a:defRPr sz="3200" b="1" i="0" kern="1200">
          <a:solidFill>
            <a:srgbClr val="006F95"/>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b="0" i="0" kern="1200">
          <a:solidFill>
            <a:srgbClr val="404040"/>
          </a:solidFill>
          <a:latin typeface="Arial"/>
          <a:ea typeface="+mn-ea"/>
          <a:cs typeface="Arial"/>
        </a:defRPr>
      </a:lvl1pPr>
      <a:lvl2pPr marL="742950" indent="-285750" algn="l" defTabSz="457200" rtl="0" eaLnBrk="1" latinLnBrk="0" hangingPunct="1">
        <a:spcBef>
          <a:spcPct val="20000"/>
        </a:spcBef>
        <a:buFont typeface="Arial"/>
        <a:buChar char="–"/>
        <a:defRPr sz="2400" b="0" i="0" kern="1200">
          <a:solidFill>
            <a:srgbClr val="404040"/>
          </a:solidFill>
          <a:latin typeface="Arial"/>
          <a:ea typeface="+mn-ea"/>
          <a:cs typeface="Arial"/>
        </a:defRPr>
      </a:lvl2pPr>
      <a:lvl3pPr marL="1143000" indent="-228600" algn="l" defTabSz="457200" rtl="0" eaLnBrk="1" latinLnBrk="0" hangingPunct="1">
        <a:spcBef>
          <a:spcPct val="20000"/>
        </a:spcBef>
        <a:buFont typeface="Arial"/>
        <a:buChar char="•"/>
        <a:defRPr sz="2200" b="0" i="0" kern="1200">
          <a:solidFill>
            <a:srgbClr val="404040"/>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404040"/>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40404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comments" Target="../comments/commen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mailto:pfergusson.consultant@gmail.com"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hyperlink" Target="mailto:ericngrd@gmail.com" TargetMode="External"/><Relationship Id="rId4" Type="http://schemas.openxmlformats.org/officeDocument/2006/relationships/hyperlink" Target="mailto:cmorley@acadiau.ca"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Trans 101: </a:t>
            </a:r>
            <a:br>
              <a:rPr lang="en-US" dirty="0"/>
            </a:br>
            <a:r>
              <a:rPr lang="en-US" dirty="0"/>
              <a:t>Trans-Inclusive Dietetic Practice</a:t>
            </a:r>
          </a:p>
        </p:txBody>
      </p:sp>
      <p:graphicFrame>
        <p:nvGraphicFramePr>
          <p:cNvPr id="4" name="Table 3"/>
          <p:cNvGraphicFramePr>
            <a:graphicFrameLocks noGrp="1"/>
          </p:cNvGraphicFramePr>
          <p:nvPr>
            <p:extLst>
              <p:ext uri="{D42A27DB-BD31-4B8C-83A1-F6EECF244321}">
                <p14:modId xmlns:p14="http://schemas.microsoft.com/office/powerpoint/2010/main" val="2198445642"/>
              </p:ext>
            </p:extLst>
          </p:nvPr>
        </p:nvGraphicFramePr>
        <p:xfrm>
          <a:off x="0" y="2169794"/>
          <a:ext cx="9144001" cy="1188720"/>
        </p:xfrm>
        <a:graphic>
          <a:graphicData uri="http://schemas.openxmlformats.org/drawingml/2006/table">
            <a:tbl>
              <a:tblPr>
                <a:tableStyleId>{5C22544A-7EE6-4342-B048-85BDC9FD1C3A}</a:tableStyleId>
              </a:tblPr>
              <a:tblGrid>
                <a:gridCol w="3174710">
                  <a:extLst>
                    <a:ext uri="{9D8B030D-6E8A-4147-A177-3AD203B41FA5}">
                      <a16:colId xmlns:a16="http://schemas.microsoft.com/office/drawing/2014/main" val="20000"/>
                    </a:ext>
                  </a:extLst>
                </a:gridCol>
                <a:gridCol w="3759525">
                  <a:extLst>
                    <a:ext uri="{9D8B030D-6E8A-4147-A177-3AD203B41FA5}">
                      <a16:colId xmlns:a16="http://schemas.microsoft.com/office/drawing/2014/main" val="20001"/>
                    </a:ext>
                  </a:extLst>
                </a:gridCol>
                <a:gridCol w="2209766">
                  <a:extLst>
                    <a:ext uri="{9D8B030D-6E8A-4147-A177-3AD203B41FA5}">
                      <a16:colId xmlns:a16="http://schemas.microsoft.com/office/drawing/2014/main" val="20002"/>
                    </a:ext>
                  </a:extLst>
                </a:gridCol>
              </a:tblGrid>
              <a:tr h="370840">
                <a:tc>
                  <a:txBody>
                    <a:bodyPr/>
                    <a:lstStyle/>
                    <a:p>
                      <a:r>
                        <a:rPr lang="en-GB" sz="1800" dirty="0">
                          <a:solidFill>
                            <a:schemeClr val="tx1">
                              <a:lumMod val="65000"/>
                              <a:lumOff val="35000"/>
                            </a:schemeClr>
                          </a:solidFill>
                          <a:latin typeface="Arial"/>
                          <a:cs typeface="Arial"/>
                        </a:rPr>
                        <a:t>Pamela Fergusson, PhD, RD</a:t>
                      </a:r>
                      <a:endParaRPr lang="en-CA" sz="1800" dirty="0">
                        <a:solidFill>
                          <a:schemeClr val="tx1">
                            <a:lumMod val="65000"/>
                            <a:lumOff val="35000"/>
                          </a:schemeClr>
                        </a:solidFill>
                        <a:latin typeface="Arial"/>
                        <a:cs typeface="Arial"/>
                      </a:endParaRPr>
                    </a:p>
                    <a:p>
                      <a:r>
                        <a:rPr lang="en-GB" sz="1800" dirty="0">
                          <a:solidFill>
                            <a:schemeClr val="tx1">
                              <a:lumMod val="65000"/>
                              <a:lumOff val="35000"/>
                            </a:schemeClr>
                          </a:solidFill>
                          <a:latin typeface="Arial"/>
                          <a:cs typeface="Arial"/>
                        </a:rPr>
                        <a:t>Toronto ON</a:t>
                      </a:r>
                    </a:p>
                    <a:p>
                      <a:endParaRPr lang="en-CA" dirty="0"/>
                    </a:p>
                    <a:p>
                      <a:endParaRPr lang="en-US" dirty="0"/>
                    </a:p>
                  </a:txBody>
                  <a:tcPr/>
                </a:tc>
                <a:tc>
                  <a:txBody>
                    <a:bodyPr/>
                    <a:lstStyle/>
                    <a:p>
                      <a:r>
                        <a:rPr lang="en-US" sz="1800" kern="1200" dirty="0">
                          <a:solidFill>
                            <a:srgbClr val="595959"/>
                          </a:solidFill>
                          <a:effectLst/>
                          <a:latin typeface="Arial"/>
                          <a:ea typeface="+mn-ea"/>
                          <a:cs typeface="Arial"/>
                        </a:rPr>
                        <a:t>Catherine Morley, PhD,</a:t>
                      </a:r>
                      <a:r>
                        <a:rPr lang="en-US" sz="1800" kern="1200" baseline="0" dirty="0">
                          <a:solidFill>
                            <a:srgbClr val="595959"/>
                          </a:solidFill>
                          <a:effectLst/>
                          <a:latin typeface="Arial"/>
                          <a:ea typeface="+mn-ea"/>
                          <a:cs typeface="Arial"/>
                        </a:rPr>
                        <a:t> </a:t>
                      </a:r>
                      <a:r>
                        <a:rPr lang="en-US" sz="1800" kern="1200" baseline="0" dirty="0" err="1">
                          <a:solidFill>
                            <a:srgbClr val="595959"/>
                          </a:solidFill>
                          <a:effectLst/>
                          <a:latin typeface="Arial"/>
                          <a:ea typeface="+mn-ea"/>
                          <a:cs typeface="Arial"/>
                        </a:rPr>
                        <a:t>PDt</a:t>
                      </a:r>
                      <a:r>
                        <a:rPr lang="en-US" sz="1800" kern="1200" baseline="0" dirty="0">
                          <a:solidFill>
                            <a:srgbClr val="595959"/>
                          </a:solidFill>
                          <a:effectLst/>
                          <a:latin typeface="Arial"/>
                          <a:ea typeface="+mn-ea"/>
                          <a:cs typeface="Arial"/>
                        </a:rPr>
                        <a:t>, FDC</a:t>
                      </a:r>
                      <a:endParaRPr lang="en-US" sz="1800" kern="1200" dirty="0">
                        <a:solidFill>
                          <a:srgbClr val="595959"/>
                        </a:solidFill>
                        <a:effectLst/>
                        <a:latin typeface="Arial"/>
                        <a:ea typeface="+mn-ea"/>
                        <a:cs typeface="Arial"/>
                      </a:endParaRPr>
                    </a:p>
                    <a:p>
                      <a:r>
                        <a:rPr lang="en-US" sz="1800" kern="1200" dirty="0">
                          <a:solidFill>
                            <a:srgbClr val="595959"/>
                          </a:solidFill>
                          <a:effectLst/>
                          <a:latin typeface="Arial"/>
                          <a:ea typeface="+mn-ea"/>
                          <a:cs typeface="Arial"/>
                        </a:rPr>
                        <a:t>Acadia</a:t>
                      </a:r>
                      <a:r>
                        <a:rPr lang="en-US" sz="1800" kern="1200" baseline="0" dirty="0">
                          <a:solidFill>
                            <a:srgbClr val="595959"/>
                          </a:solidFill>
                          <a:effectLst/>
                          <a:latin typeface="Arial"/>
                          <a:ea typeface="+mn-ea"/>
                          <a:cs typeface="Arial"/>
                        </a:rPr>
                        <a:t> University</a:t>
                      </a:r>
                    </a:p>
                    <a:p>
                      <a:r>
                        <a:rPr lang="en-US" sz="1800" kern="1200" baseline="0" dirty="0" err="1">
                          <a:solidFill>
                            <a:srgbClr val="595959"/>
                          </a:solidFill>
                          <a:effectLst/>
                          <a:latin typeface="Arial"/>
                          <a:ea typeface="+mn-ea"/>
                          <a:cs typeface="Arial"/>
                        </a:rPr>
                        <a:t>Wolfville</a:t>
                      </a:r>
                      <a:r>
                        <a:rPr lang="en-US" sz="1800" kern="1200" baseline="0" dirty="0">
                          <a:solidFill>
                            <a:srgbClr val="595959"/>
                          </a:solidFill>
                          <a:effectLst/>
                          <a:latin typeface="Arial"/>
                          <a:ea typeface="+mn-ea"/>
                          <a:cs typeface="Arial"/>
                        </a:rPr>
                        <a:t> </a:t>
                      </a:r>
                      <a:r>
                        <a:rPr lang="en-US" sz="1800" kern="1200" dirty="0">
                          <a:solidFill>
                            <a:srgbClr val="595959"/>
                          </a:solidFill>
                          <a:effectLst/>
                          <a:latin typeface="Arial"/>
                          <a:ea typeface="+mn-ea"/>
                          <a:cs typeface="Arial"/>
                        </a:rPr>
                        <a:t>NS</a:t>
                      </a:r>
                      <a:endParaRPr lang="en-CA" sz="1800" kern="1200" dirty="0">
                        <a:solidFill>
                          <a:srgbClr val="595959"/>
                        </a:solidFill>
                        <a:effectLst/>
                        <a:latin typeface="Arial"/>
                        <a:ea typeface="+mn-ea"/>
                        <a:cs typeface="Arial"/>
                      </a:endParaRPr>
                    </a:p>
                    <a:p>
                      <a:endParaRPr lang="en-CA" sz="1800" kern="1200" dirty="0">
                        <a:solidFill>
                          <a:schemeClr val="dk1"/>
                        </a:solidFill>
                        <a:effectLst/>
                        <a:latin typeface="+mn-lt"/>
                        <a:ea typeface="+mn-ea"/>
                        <a:cs typeface="+mn-cs"/>
                      </a:endParaRPr>
                    </a:p>
                  </a:txBody>
                  <a:tcPr/>
                </a:tc>
                <a:tc>
                  <a:txBody>
                    <a:bodyPr/>
                    <a:lstStyle/>
                    <a:p>
                      <a:r>
                        <a:rPr lang="en-GB" sz="1800" kern="1200" dirty="0">
                          <a:solidFill>
                            <a:srgbClr val="595959"/>
                          </a:solidFill>
                          <a:effectLst/>
                          <a:latin typeface="Arial"/>
                          <a:ea typeface="+mn-ea"/>
                          <a:cs typeface="Arial"/>
                        </a:rPr>
                        <a:t>Eric Ng, RD, MPH</a:t>
                      </a:r>
                      <a:endParaRPr lang="en-CA" sz="1800" kern="1200" dirty="0">
                        <a:solidFill>
                          <a:srgbClr val="595959"/>
                        </a:solidFill>
                        <a:effectLst/>
                        <a:latin typeface="Arial"/>
                        <a:ea typeface="+mn-ea"/>
                        <a:cs typeface="Arial"/>
                      </a:endParaRPr>
                    </a:p>
                    <a:p>
                      <a:r>
                        <a:rPr lang="en-US" sz="1800" kern="1200" dirty="0">
                          <a:solidFill>
                            <a:srgbClr val="595959"/>
                          </a:solidFill>
                          <a:effectLst/>
                          <a:latin typeface="Arial"/>
                          <a:ea typeface="+mn-ea"/>
                          <a:cs typeface="Arial"/>
                        </a:rPr>
                        <a:t>Toronto ON</a:t>
                      </a:r>
                      <a:endParaRPr lang="en-CA" sz="1800" kern="1200" dirty="0">
                        <a:solidFill>
                          <a:srgbClr val="595959"/>
                        </a:solidFill>
                        <a:effectLst/>
                        <a:latin typeface="Arial"/>
                        <a:ea typeface="+mn-ea"/>
                        <a:cs typeface="Arial"/>
                      </a:endParaRPr>
                    </a:p>
                    <a:p>
                      <a:endParaRPr lang="en-US" dirty="0"/>
                    </a:p>
                  </a:txBody>
                  <a:tcPr/>
                </a:tc>
                <a:extLst>
                  <a:ext uri="{0D108BD9-81ED-4DB2-BD59-A6C34878D82A}">
                    <a16:rowId xmlns:a16="http://schemas.microsoft.com/office/drawing/2014/main" val="10000"/>
                  </a:ext>
                </a:extLst>
              </a:tr>
            </a:tbl>
          </a:graphicData>
        </a:graphic>
      </p:graphicFrame>
      <p:pic>
        <p:nvPicPr>
          <p:cNvPr id="5" name="Picture 4"/>
          <p:cNvPicPr/>
          <p:nvPr/>
        </p:nvPicPr>
        <p:blipFill rotWithShape="1">
          <a:blip r:embed="rId3">
            <a:extLst>
              <a:ext uri="{28A0092B-C50C-407E-A947-70E740481C1C}">
                <a14:useLocalDpi xmlns:a14="http://schemas.microsoft.com/office/drawing/2010/main" val="0"/>
              </a:ext>
            </a:extLst>
          </a:blip>
          <a:srcRect l="28907" t="18703" r="29086" b="30507"/>
          <a:stretch/>
        </p:blipFill>
        <p:spPr bwMode="auto">
          <a:xfrm>
            <a:off x="2230589" y="2571749"/>
            <a:ext cx="463550" cy="725805"/>
          </a:xfrm>
          <a:prstGeom prst="rect">
            <a:avLst/>
          </a:prstGeom>
          <a:ln>
            <a:noFill/>
          </a:ln>
          <a:extLst>
            <a:ext uri="{53640926-AAD7-44d8-BBD7-CCE9431645EC}">
              <a14:shadowObscured xmlns:a14="http://schemas.microsoft.com/office/drawing/2010/main" xmlns=""/>
            </a:ext>
          </a:extLst>
        </p:spPr>
      </p:pic>
      <p:pic>
        <p:nvPicPr>
          <p:cNvPr id="6" name="Picture 5" descr="COAT1"/>
          <p:cNvPicPr/>
          <p:nvPr/>
        </p:nvPicPr>
        <p:blipFill>
          <a:blip r:embed="rId4">
            <a:extLst>
              <a:ext uri="{BEBA8EAE-BF5A-486C-A8C5-ECC9F3942E4B}">
                <a14:imgProps xmlns:a14="http://schemas.microsoft.com/office/drawing/2010/main">
                  <a14:imgLayer r:embed="rId5">
                    <a14:imgEffect>
                      <a14:sharpenSoften amount="24000"/>
                    </a14:imgEffect>
                    <a14:imgEffect>
                      <a14:brightnessContrast bright="13000"/>
                    </a14:imgEffect>
                  </a14:imgLayer>
                </a14:imgProps>
              </a:ext>
              <a:ext uri="{28A0092B-C50C-407E-A947-70E740481C1C}">
                <a14:useLocalDpi xmlns:a14="http://schemas.microsoft.com/office/drawing/2010/main" val="0"/>
              </a:ext>
            </a:extLst>
          </a:blip>
          <a:srcRect/>
          <a:stretch>
            <a:fillRect/>
          </a:stretch>
        </p:blipFill>
        <p:spPr bwMode="auto">
          <a:xfrm>
            <a:off x="5718042" y="2571749"/>
            <a:ext cx="698214" cy="786765"/>
          </a:xfrm>
          <a:prstGeom prst="rect">
            <a:avLst/>
          </a:prstGeom>
          <a:noFill/>
          <a:ln>
            <a:noFill/>
          </a:ln>
          <a:extLst/>
        </p:spPr>
      </p:pic>
    </p:spTree>
    <p:extLst>
      <p:ext uri="{BB962C8B-B14F-4D97-AF65-F5344CB8AC3E}">
        <p14:creationId xmlns:p14="http://schemas.microsoft.com/office/powerpoint/2010/main" val="751731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9317" y="205979"/>
            <a:ext cx="6844219" cy="857250"/>
          </a:xfrm>
        </p:spPr>
        <p:txBody>
          <a:bodyPr>
            <a:normAutofit fontScale="90000"/>
          </a:bodyPr>
          <a:lstStyle/>
          <a:p>
            <a:r>
              <a:rPr lang="en-GB" dirty="0"/>
              <a:t>Food Service Scenario: </a:t>
            </a:r>
            <a:br>
              <a:rPr lang="en-GB" dirty="0"/>
            </a:br>
            <a:r>
              <a:rPr lang="en-GB" dirty="0"/>
              <a:t>     Washrooms as safe space</a:t>
            </a:r>
            <a:endParaRPr lang="en-US" dirty="0"/>
          </a:p>
        </p:txBody>
      </p:sp>
      <p:sp>
        <p:nvSpPr>
          <p:cNvPr id="3" name="Content Placeholder 2"/>
          <p:cNvSpPr>
            <a:spLocks noGrp="1"/>
          </p:cNvSpPr>
          <p:nvPr>
            <p:ph idx="1"/>
          </p:nvPr>
        </p:nvSpPr>
        <p:spPr>
          <a:xfrm>
            <a:off x="229317" y="2317515"/>
            <a:ext cx="8728988" cy="2825985"/>
          </a:xfrm>
        </p:spPr>
        <p:txBody>
          <a:bodyPr>
            <a:normAutofit/>
          </a:bodyPr>
          <a:lstStyle/>
          <a:p>
            <a:pPr marL="0" lvl="0" indent="0">
              <a:lnSpc>
                <a:spcPct val="120000"/>
              </a:lnSpc>
              <a:spcBef>
                <a:spcPts val="0"/>
              </a:spcBef>
              <a:spcAft>
                <a:spcPts val="1000"/>
              </a:spcAft>
              <a:buNone/>
            </a:pPr>
            <a:r>
              <a:rPr lang="en-GB" sz="1800" dirty="0"/>
              <a:t>Restrooms are used by hospital staff, ambulatory patients, and visitors. Some community groups want gender-neutral washrooms, however there is opposition from the public, some staff members, and members of the hospital board. </a:t>
            </a:r>
          </a:p>
          <a:p>
            <a:pPr lvl="1" indent="-342900">
              <a:lnSpc>
                <a:spcPct val="120000"/>
              </a:lnSpc>
              <a:spcBef>
                <a:spcPts val="0"/>
              </a:spcBef>
              <a:spcAft>
                <a:spcPts val="1000"/>
              </a:spcAft>
              <a:buFont typeface="+mj-lt"/>
              <a:buAutoNum type="arabicPeriod"/>
            </a:pPr>
            <a:r>
              <a:rPr lang="en-GB" sz="1800" dirty="0"/>
              <a:t>How can you manage this process? </a:t>
            </a:r>
          </a:p>
          <a:p>
            <a:pPr lvl="1" indent="-342900">
              <a:lnSpc>
                <a:spcPct val="120000"/>
              </a:lnSpc>
              <a:spcBef>
                <a:spcPts val="0"/>
              </a:spcBef>
              <a:spcAft>
                <a:spcPts val="1000"/>
              </a:spcAft>
              <a:buFont typeface="+mj-lt"/>
              <a:buAutoNum type="arabicPeriod"/>
            </a:pPr>
            <a:r>
              <a:rPr lang="en-GB" sz="1800" dirty="0"/>
              <a:t>Which stakeholders should you consult?</a:t>
            </a:r>
          </a:p>
          <a:p>
            <a:pPr lvl="1" indent="-342900">
              <a:lnSpc>
                <a:spcPct val="120000"/>
              </a:lnSpc>
              <a:spcBef>
                <a:spcPts val="0"/>
              </a:spcBef>
              <a:spcAft>
                <a:spcPts val="1000"/>
              </a:spcAft>
              <a:buFont typeface="+mj-lt"/>
              <a:buAutoNum type="arabicPeriod"/>
            </a:pPr>
            <a:r>
              <a:rPr lang="en-GB" sz="1800" dirty="0"/>
              <a:t>How can you ensure safe spaces are provided for transgender people at your facility? </a:t>
            </a:r>
          </a:p>
        </p:txBody>
      </p:sp>
      <p:pic>
        <p:nvPicPr>
          <p:cNvPr id="4" name="Picture 3" descr="IMG_38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5088" y="205979"/>
            <a:ext cx="1373217" cy="2023350"/>
          </a:xfrm>
          <a:prstGeom prst="rect">
            <a:avLst/>
          </a:prstGeom>
        </p:spPr>
      </p:pic>
      <p:sp>
        <p:nvSpPr>
          <p:cNvPr id="5" name="Content Placeholder 2"/>
          <p:cNvSpPr txBox="1">
            <a:spLocks/>
          </p:cNvSpPr>
          <p:nvPr/>
        </p:nvSpPr>
        <p:spPr>
          <a:xfrm>
            <a:off x="229317" y="1063229"/>
            <a:ext cx="7108815" cy="11661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b="0" i="0" kern="1200">
                <a:solidFill>
                  <a:srgbClr val="404040"/>
                </a:solidFill>
                <a:latin typeface="Arial"/>
                <a:ea typeface="+mn-ea"/>
                <a:cs typeface="Arial"/>
              </a:defRPr>
            </a:lvl1pPr>
            <a:lvl2pPr marL="742950" indent="-285750" algn="l" defTabSz="457200" rtl="0" eaLnBrk="1" latinLnBrk="0" hangingPunct="1">
              <a:spcBef>
                <a:spcPct val="20000"/>
              </a:spcBef>
              <a:buFont typeface="Arial"/>
              <a:buChar char="–"/>
              <a:defRPr sz="2400" b="0" i="0" kern="1200">
                <a:solidFill>
                  <a:srgbClr val="404040"/>
                </a:solidFill>
                <a:latin typeface="Arial"/>
                <a:ea typeface="+mn-ea"/>
                <a:cs typeface="Arial"/>
              </a:defRPr>
            </a:lvl2pPr>
            <a:lvl3pPr marL="1143000" indent="-228600" algn="l" defTabSz="457200" rtl="0" eaLnBrk="1" latinLnBrk="0" hangingPunct="1">
              <a:spcBef>
                <a:spcPct val="20000"/>
              </a:spcBef>
              <a:buFont typeface="Arial"/>
              <a:buChar char="•"/>
              <a:defRPr sz="2200" b="0" i="0" kern="1200">
                <a:solidFill>
                  <a:srgbClr val="404040"/>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404040"/>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40404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Bef>
                <a:spcPts val="0"/>
              </a:spcBef>
              <a:buFont typeface="Arial"/>
              <a:buNone/>
            </a:pPr>
            <a:r>
              <a:rPr lang="en-GB" sz="1800" dirty="0"/>
              <a:t>As FS Manager, you are re-designing the food service area (hooray!!). While the cafeteria is popular, the washroom area has become a hot topic! </a:t>
            </a:r>
          </a:p>
        </p:txBody>
      </p:sp>
    </p:spTree>
    <p:extLst>
      <p:ext uri="{BB962C8B-B14F-4D97-AF65-F5344CB8AC3E}">
        <p14:creationId xmlns:p14="http://schemas.microsoft.com/office/powerpoint/2010/main" val="3427338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Nutrition Counselling </a:t>
            </a:r>
            <a:endParaRPr lang="en-US" dirty="0"/>
          </a:p>
        </p:txBody>
      </p:sp>
      <p:sp>
        <p:nvSpPr>
          <p:cNvPr id="3" name="Content Placeholder 2"/>
          <p:cNvSpPr>
            <a:spLocks noGrp="1"/>
          </p:cNvSpPr>
          <p:nvPr>
            <p:ph idx="1"/>
          </p:nvPr>
        </p:nvSpPr>
        <p:spPr>
          <a:xfrm>
            <a:off x="457200" y="1749028"/>
            <a:ext cx="8229600" cy="3394472"/>
          </a:xfrm>
        </p:spPr>
        <p:txBody>
          <a:bodyPr>
            <a:normAutofit fontScale="92500"/>
          </a:bodyPr>
          <a:lstStyle/>
          <a:p>
            <a:pPr marL="0" indent="0">
              <a:lnSpc>
                <a:spcPct val="110000"/>
              </a:lnSpc>
              <a:buNone/>
            </a:pPr>
            <a:r>
              <a:rPr lang="en-US" sz="2000" dirty="0"/>
              <a:t>A client, David Young, was booked for an appointment. The client introduces themselves as Susan. They have Type 1 diabetes and are seeking nutrition advise for transitioning. You have never counselled a </a:t>
            </a:r>
            <a:r>
              <a:rPr lang="en-US" sz="2000" dirty="0" err="1"/>
              <a:t>transperson</a:t>
            </a:r>
            <a:r>
              <a:rPr lang="en-US" sz="2000" dirty="0"/>
              <a:t> before and are nervous. Your coworkers refuse to acknowledge the client as any name other than David.</a:t>
            </a:r>
          </a:p>
          <a:p>
            <a:pPr marL="0" indent="0">
              <a:buNone/>
            </a:pPr>
            <a:endParaRPr lang="en-US" sz="2000" dirty="0"/>
          </a:p>
          <a:p>
            <a:pPr marL="857250" lvl="1" indent="-457200">
              <a:spcBef>
                <a:spcPts val="0"/>
              </a:spcBef>
              <a:spcAft>
                <a:spcPts val="1000"/>
              </a:spcAft>
              <a:buAutoNum type="arabicPeriod"/>
            </a:pPr>
            <a:r>
              <a:rPr lang="en-US" sz="2000" dirty="0"/>
              <a:t>What questions should you ask?</a:t>
            </a:r>
          </a:p>
          <a:p>
            <a:pPr marL="857250" lvl="1" indent="-457200">
              <a:spcBef>
                <a:spcPts val="0"/>
              </a:spcBef>
              <a:spcAft>
                <a:spcPts val="1000"/>
              </a:spcAft>
              <a:buAutoNum type="arabicPeriod"/>
            </a:pPr>
            <a:r>
              <a:rPr lang="en-US" sz="2000" dirty="0"/>
              <a:t>What can you do so that Susan and you feel comfortable?</a:t>
            </a:r>
          </a:p>
          <a:p>
            <a:pPr marL="857250" lvl="1" indent="-457200">
              <a:spcBef>
                <a:spcPts val="0"/>
              </a:spcBef>
              <a:spcAft>
                <a:spcPts val="1000"/>
              </a:spcAft>
              <a:buAutoNum type="arabicPeriod"/>
            </a:pPr>
            <a:r>
              <a:rPr lang="en-US" sz="2000" dirty="0"/>
              <a:t>How can you better prepare yourself to reduce your nervousness?</a:t>
            </a:r>
          </a:p>
          <a:p>
            <a:pPr marL="857250" lvl="1" indent="-457200">
              <a:buAutoNum type="arabicPeriod"/>
            </a:pPr>
            <a:endParaRPr lang="en-US" dirty="0"/>
          </a:p>
          <a:p>
            <a:pPr marL="857250" lvl="1" indent="-457200">
              <a:buAutoNum type="arabicPeriod"/>
            </a:pPr>
            <a:endParaRPr lang="en-US" dirty="0"/>
          </a:p>
        </p:txBody>
      </p:sp>
      <p:pic>
        <p:nvPicPr>
          <p:cNvPr id="5" name="Picture 4">
            <a:extLst>
              <a:ext uri="{FF2B5EF4-FFF2-40B4-BE49-F238E27FC236}">
                <a16:creationId xmlns:a16="http://schemas.microsoft.com/office/drawing/2014/main" id="{0E142069-8647-A94E-995D-5863370AEDFB}"/>
              </a:ext>
            </a:extLst>
          </p:cNvPr>
          <p:cNvPicPr>
            <a:picLocks noChangeAspect="1"/>
          </p:cNvPicPr>
          <p:nvPr/>
        </p:nvPicPr>
        <p:blipFill rotWithShape="1">
          <a:blip r:embed="rId3"/>
          <a:srcRect l="6767" t="7720" r="10975" b="5731"/>
          <a:stretch/>
        </p:blipFill>
        <p:spPr>
          <a:xfrm>
            <a:off x="6930190" y="13439"/>
            <a:ext cx="1925052" cy="1656440"/>
          </a:xfrm>
          <a:prstGeom prst="rect">
            <a:avLst/>
          </a:prstGeom>
        </p:spPr>
      </p:pic>
    </p:spTree>
    <p:extLst>
      <p:ext uri="{BB962C8B-B14F-4D97-AF65-F5344CB8AC3E}">
        <p14:creationId xmlns:p14="http://schemas.microsoft.com/office/powerpoint/2010/main" val="1768039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Breastfeeding</a:t>
            </a:r>
            <a:endParaRPr/>
          </a:p>
        </p:txBody>
      </p:sp>
      <p:sp>
        <p:nvSpPr>
          <p:cNvPr id="103" name="Shape 103"/>
          <p:cNvSpPr txBox="1">
            <a:spLocks noGrp="1"/>
          </p:cNvSpPr>
          <p:nvPr>
            <p:ph type="body" idx="1"/>
          </p:nvPr>
        </p:nvSpPr>
        <p:spPr>
          <a:xfrm>
            <a:off x="311700" y="1888959"/>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000"/>
              </a:spcAft>
              <a:buNone/>
            </a:pPr>
            <a:r>
              <a:rPr lang="en-GB" sz="2000" dirty="0">
                <a:solidFill>
                  <a:schemeClr val="dk1"/>
                </a:solidFill>
              </a:rPr>
              <a:t>A client arrives at a Breastfeeding Clinic with a 15-day old infant. The client uses he/him pronouns. He had chest reduction surgery 12 years ago and is concerned about milk production. </a:t>
            </a:r>
            <a:endParaRPr sz="2000" dirty="0">
              <a:solidFill>
                <a:schemeClr val="dk1"/>
              </a:solidFill>
            </a:endParaRPr>
          </a:p>
          <a:p>
            <a:pPr lvl="0" indent="-457200">
              <a:spcAft>
                <a:spcPts val="1000"/>
              </a:spcAft>
              <a:buFont typeface="+mj-lt"/>
              <a:buAutoNum type="arabicPeriod"/>
            </a:pPr>
            <a:r>
              <a:rPr lang="en-GB" sz="2000" dirty="0">
                <a:solidFill>
                  <a:schemeClr val="dk1"/>
                </a:solidFill>
              </a:rPr>
              <a:t>What are some of the considerations when working with this client?</a:t>
            </a:r>
          </a:p>
          <a:p>
            <a:pPr lvl="0" indent="-457200">
              <a:spcAft>
                <a:spcPts val="1000"/>
              </a:spcAft>
              <a:buFont typeface="+mj-lt"/>
              <a:buAutoNum type="arabicPeriod"/>
            </a:pPr>
            <a:r>
              <a:rPr lang="en-GB" sz="2000" dirty="0">
                <a:solidFill>
                  <a:schemeClr val="dk1"/>
                </a:solidFill>
              </a:rPr>
              <a:t>What would you like to learn first?</a:t>
            </a:r>
          </a:p>
          <a:p>
            <a:pPr lvl="0" indent="-457200">
              <a:spcAft>
                <a:spcPts val="1000"/>
              </a:spcAft>
              <a:buFont typeface="+mj-lt"/>
              <a:buAutoNum type="arabicPeriod"/>
            </a:pPr>
            <a:r>
              <a:rPr lang="en-GB" sz="2000" dirty="0">
                <a:solidFill>
                  <a:schemeClr val="dk1"/>
                </a:solidFill>
              </a:rPr>
              <a:t>How would you create a more inclusive environment for this client?</a:t>
            </a:r>
          </a:p>
          <a:p>
            <a:pPr lvl="0" indent="-457200">
              <a:spcAft>
                <a:spcPts val="1000"/>
              </a:spcAft>
              <a:buFont typeface="+mj-lt"/>
              <a:buAutoNum type="arabicPeriod"/>
            </a:pPr>
            <a:r>
              <a:rPr lang="en-GB" sz="2000" dirty="0">
                <a:solidFill>
                  <a:schemeClr val="dk1"/>
                </a:solidFill>
              </a:rPr>
              <a:t>How would you response?</a:t>
            </a:r>
            <a:endParaRPr dirty="0">
              <a:solidFill>
                <a:schemeClr val="dk1"/>
              </a:solidFill>
            </a:endParaRPr>
          </a:p>
        </p:txBody>
      </p:sp>
      <p:pic>
        <p:nvPicPr>
          <p:cNvPr id="3" name="Picture 2">
            <a:extLst>
              <a:ext uri="{FF2B5EF4-FFF2-40B4-BE49-F238E27FC236}">
                <a16:creationId xmlns:a16="http://schemas.microsoft.com/office/drawing/2014/main" id="{728210CC-8CEC-2E4A-8DA6-7311A419316E}"/>
              </a:ext>
            </a:extLst>
          </p:cNvPr>
          <p:cNvPicPr>
            <a:picLocks noChangeAspect="1"/>
          </p:cNvPicPr>
          <p:nvPr/>
        </p:nvPicPr>
        <p:blipFill>
          <a:blip r:embed="rId3"/>
          <a:stretch>
            <a:fillRect/>
          </a:stretch>
        </p:blipFill>
        <p:spPr>
          <a:xfrm>
            <a:off x="4211668" y="20615"/>
            <a:ext cx="2607897" cy="1868344"/>
          </a:xfrm>
          <a:prstGeom prst="rect">
            <a:avLst/>
          </a:prstGeom>
        </p:spPr>
      </p:pic>
    </p:spTree>
    <p:extLst>
      <p:ext uri="{BB962C8B-B14F-4D97-AF65-F5344CB8AC3E}">
        <p14:creationId xmlns:p14="http://schemas.microsoft.com/office/powerpoint/2010/main" val="3576256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32471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Resources</a:t>
            </a:r>
            <a:endParaRPr dirty="0"/>
          </a:p>
        </p:txBody>
      </p:sp>
      <p:sp>
        <p:nvSpPr>
          <p:cNvPr id="109" name="Shape 109"/>
          <p:cNvSpPr txBox="1">
            <a:spLocks noGrp="1"/>
          </p:cNvSpPr>
          <p:nvPr>
            <p:ph type="body" idx="1"/>
          </p:nvPr>
        </p:nvSpPr>
        <p:spPr>
          <a:xfrm>
            <a:off x="311700" y="984033"/>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CA" sz="2000" dirty="0"/>
              <a:t>Included in handout, and …</a:t>
            </a:r>
          </a:p>
          <a:p>
            <a:pPr marL="0" indent="0">
              <a:spcAft>
                <a:spcPts val="1600"/>
              </a:spcAft>
              <a:buNone/>
            </a:pPr>
            <a:r>
              <a:rPr lang="en-CA" sz="2000" dirty="0"/>
              <a:t>Fergusson P et al. (May 2018). Towards providing culturally aware 	nutritional care for transgender people: key issues and 	considerations. CJDPR, 79(2): 74-79</a:t>
            </a:r>
          </a:p>
          <a:p>
            <a:pPr marL="0" indent="-1080000">
              <a:spcAft>
                <a:spcPts val="1600"/>
              </a:spcAft>
              <a:buNone/>
            </a:pPr>
            <a:r>
              <a:rPr lang="en-CA" sz="2000" dirty="0"/>
              <a:t>Joy P and </a:t>
            </a:r>
            <a:r>
              <a:rPr lang="en-CA" sz="2000" dirty="0" err="1"/>
              <a:t>Numer</a:t>
            </a:r>
            <a:r>
              <a:rPr lang="en-CA" sz="2000" dirty="0"/>
              <a:t> M (May 2018). Queering educational practices in 	dietetics training: A critical review of LGBTQ inclusion strategies. 	CJDPR, 79(2): 80-85</a:t>
            </a:r>
          </a:p>
          <a:p>
            <a:pPr marL="0" lvl="0" indent="-1080000">
              <a:spcBef>
                <a:spcPts val="0"/>
              </a:spcBef>
              <a:spcAft>
                <a:spcPts val="1600"/>
              </a:spcAft>
              <a:buNone/>
            </a:pPr>
            <a:r>
              <a:rPr lang="en-CA" sz="2000" dirty="0"/>
              <a:t>Temple </a:t>
            </a:r>
            <a:r>
              <a:rPr lang="en-CA" sz="2000" dirty="0" err="1"/>
              <a:t>Newhook</a:t>
            </a:r>
            <a:r>
              <a:rPr lang="en-CA" sz="2000" dirty="0"/>
              <a:t>, J et al. (May 2018) Teach your parents (and providers) 	well: A call for re-focus on the health of trans and gender-diverse 	children. </a:t>
            </a:r>
            <a:r>
              <a:rPr lang="en-CA" sz="2000" i="1" dirty="0"/>
              <a:t>Canadian Family Physician</a:t>
            </a:r>
            <a:r>
              <a:rPr lang="en-CA" sz="2000" dirty="0"/>
              <a:t>, 64 (5) 332-335. </a:t>
            </a:r>
            <a:endParaRPr lang="en-CA" dirty="0"/>
          </a:p>
          <a:p>
            <a:pPr marL="0" lvl="0" indent="0">
              <a:spcBef>
                <a:spcPts val="0"/>
              </a:spcBef>
              <a:spcAft>
                <a:spcPts val="1600"/>
              </a:spcAft>
              <a:buNone/>
            </a:pPr>
            <a:endParaRPr dirty="0"/>
          </a:p>
        </p:txBody>
      </p:sp>
    </p:spTree>
    <p:extLst>
      <p:ext uri="{BB962C8B-B14F-4D97-AF65-F5344CB8AC3E}">
        <p14:creationId xmlns:p14="http://schemas.microsoft.com/office/powerpoint/2010/main" val="813913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Next Steps</a:t>
            </a:r>
            <a:endParaRPr/>
          </a:p>
        </p:txBody>
      </p:sp>
      <p:sp>
        <p:nvSpPr>
          <p:cNvPr id="115" name="Shape 1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CA" dirty="0"/>
              <a:t>Catherine: </a:t>
            </a:r>
          </a:p>
          <a:p>
            <a:pPr marL="342900">
              <a:spcAft>
                <a:spcPts val="1600"/>
              </a:spcAft>
            </a:pPr>
            <a:r>
              <a:rPr lang="en-CA" dirty="0"/>
              <a:t>continuing participatory research on Nutrition Assessment guideline development</a:t>
            </a:r>
          </a:p>
          <a:p>
            <a:pPr marL="0" indent="0">
              <a:spcAft>
                <a:spcPts val="1600"/>
              </a:spcAft>
              <a:buNone/>
            </a:pPr>
            <a:r>
              <a:rPr lang="en-CA" dirty="0"/>
              <a:t>Pam:</a:t>
            </a:r>
          </a:p>
          <a:p>
            <a:pPr marL="0" indent="0">
              <a:spcAft>
                <a:spcPts val="1600"/>
              </a:spcAft>
              <a:buNone/>
            </a:pPr>
            <a:endParaRPr lang="en-CA" dirty="0"/>
          </a:p>
          <a:p>
            <a:pPr marL="0" indent="0">
              <a:spcAft>
                <a:spcPts val="1600"/>
              </a:spcAft>
              <a:buNone/>
            </a:pPr>
            <a:r>
              <a:rPr lang="en-CA" dirty="0"/>
              <a:t>Eric:</a:t>
            </a:r>
            <a:endParaRPr dirty="0"/>
          </a:p>
        </p:txBody>
      </p:sp>
    </p:spTree>
    <p:extLst>
      <p:ext uri="{BB962C8B-B14F-4D97-AF65-F5344CB8AC3E}">
        <p14:creationId xmlns:p14="http://schemas.microsoft.com/office/powerpoint/2010/main" val="3259433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Thank you!</a:t>
            </a:r>
          </a:p>
        </p:txBody>
      </p:sp>
      <p:sp>
        <p:nvSpPr>
          <p:cNvPr id="3" name="Content Placeholder 2"/>
          <p:cNvSpPr>
            <a:spLocks noGrp="1"/>
          </p:cNvSpPr>
          <p:nvPr>
            <p:ph idx="1"/>
          </p:nvPr>
        </p:nvSpPr>
        <p:spPr/>
        <p:txBody>
          <a:bodyPr/>
          <a:lstStyle/>
          <a:p>
            <a:pPr marL="0" indent="0" algn="ctr">
              <a:buNone/>
            </a:pPr>
            <a:r>
              <a:rPr lang="en-US" dirty="0"/>
              <a:t>Pamela Fergusson (</a:t>
            </a:r>
            <a:r>
              <a:rPr lang="en-US" dirty="0">
                <a:hlinkClick r:id="rId3"/>
              </a:rPr>
              <a:t>pfergusson.consultant@gmail.com</a:t>
            </a:r>
            <a:r>
              <a:rPr lang="en-US" dirty="0"/>
              <a:t>)</a:t>
            </a:r>
          </a:p>
          <a:p>
            <a:pPr marL="0" indent="0" algn="ctr">
              <a:buNone/>
            </a:pPr>
            <a:endParaRPr lang="en-US" dirty="0"/>
          </a:p>
          <a:p>
            <a:pPr marL="0" indent="0" algn="ctr">
              <a:buNone/>
            </a:pPr>
            <a:r>
              <a:rPr lang="en-US" dirty="0"/>
              <a:t>Catherine Morley (</a:t>
            </a:r>
            <a:r>
              <a:rPr lang="en-US" dirty="0">
                <a:hlinkClick r:id="rId4"/>
              </a:rPr>
              <a:t>cmorley@acadiau.ca</a:t>
            </a:r>
            <a:r>
              <a:rPr lang="en-US" dirty="0"/>
              <a:t>)</a:t>
            </a:r>
          </a:p>
          <a:p>
            <a:pPr marL="0" indent="0" algn="ctr">
              <a:buNone/>
            </a:pPr>
            <a:endParaRPr lang="en-US" dirty="0"/>
          </a:p>
          <a:p>
            <a:pPr marL="0" indent="0" algn="ctr">
              <a:buNone/>
            </a:pPr>
            <a:r>
              <a:rPr lang="en-US" dirty="0"/>
              <a:t>Eric Ng (</a:t>
            </a:r>
            <a:r>
              <a:rPr lang="en-US" dirty="0">
                <a:hlinkClick r:id="rId5"/>
              </a:rPr>
              <a:t>ericngrd@gmail.com</a:t>
            </a:r>
            <a:r>
              <a:rPr lang="en-US" dirty="0"/>
              <a:t>)</a:t>
            </a:r>
          </a:p>
          <a:p>
            <a:pPr marL="0" indent="0" algn="ctr">
              <a:buNone/>
            </a:pPr>
            <a:endParaRPr lang="en-US" dirty="0"/>
          </a:p>
        </p:txBody>
      </p:sp>
      <p:pic>
        <p:nvPicPr>
          <p:cNvPr id="5" name="Picture 4">
            <a:extLst>
              <a:ext uri="{FF2B5EF4-FFF2-40B4-BE49-F238E27FC236}">
                <a16:creationId xmlns:a16="http://schemas.microsoft.com/office/drawing/2014/main" id="{1D8C2CEC-BF80-484C-8705-87D4C572E40F}"/>
              </a:ext>
            </a:extLst>
          </p:cNvPr>
          <p:cNvPicPr>
            <a:picLocks noChangeAspect="1"/>
          </p:cNvPicPr>
          <p:nvPr/>
        </p:nvPicPr>
        <p:blipFill>
          <a:blip r:embed="rId6"/>
          <a:stretch>
            <a:fillRect/>
          </a:stretch>
        </p:blipFill>
        <p:spPr>
          <a:xfrm>
            <a:off x="3801979" y="3413960"/>
            <a:ext cx="1804737" cy="1804737"/>
          </a:xfrm>
          <a:prstGeom prst="rect">
            <a:avLst/>
          </a:prstGeom>
        </p:spPr>
      </p:pic>
    </p:spTree>
    <p:extLst>
      <p:ext uri="{BB962C8B-B14F-4D97-AF65-F5344CB8AC3E}">
        <p14:creationId xmlns:p14="http://schemas.microsoft.com/office/powerpoint/2010/main" val="1276271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Slide Title</a:t>
            </a:r>
          </a:p>
        </p:txBody>
      </p:sp>
      <p:sp>
        <p:nvSpPr>
          <p:cNvPr id="3" name="Content Placeholder 2"/>
          <p:cNvSpPr>
            <a:spLocks noGrp="1"/>
          </p:cNvSpPr>
          <p:nvPr>
            <p:ph idx="1"/>
          </p:nvPr>
        </p:nvSpPr>
        <p:spPr/>
        <p:txBody>
          <a:bodyPr/>
          <a:lstStyle/>
          <a:p>
            <a:r>
              <a:rPr lang="en-US" dirty="0"/>
              <a:t>Add text content here</a:t>
            </a:r>
          </a:p>
          <a:p>
            <a:r>
              <a:rPr lang="en-US" dirty="0"/>
              <a:t>Second line text content</a:t>
            </a:r>
          </a:p>
        </p:txBody>
      </p:sp>
    </p:spTree>
    <p:extLst>
      <p:ext uri="{BB962C8B-B14F-4D97-AF65-F5344CB8AC3E}">
        <p14:creationId xmlns:p14="http://schemas.microsoft.com/office/powerpoint/2010/main" val="1277815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7585"/>
            <a:ext cx="8229600" cy="4278702"/>
          </a:xfrm>
        </p:spPr>
        <p:txBody>
          <a:bodyPr>
            <a:noAutofit/>
          </a:bodyPr>
          <a:lstStyle/>
          <a:p>
            <a:pPr algn="ctr">
              <a:buNone/>
            </a:pPr>
            <a:endParaRPr lang="fr-FR" sz="2000" dirty="0"/>
          </a:p>
          <a:p>
            <a:pPr algn="ctr">
              <a:buNone/>
            </a:pPr>
            <a:r>
              <a:rPr lang="fr-FR" sz="2000" dirty="0"/>
              <a:t>The opinions </a:t>
            </a:r>
            <a:r>
              <a:rPr lang="fr-FR" sz="2000" dirty="0" err="1"/>
              <a:t>expressed</a:t>
            </a:r>
            <a:r>
              <a:rPr lang="fr-FR" sz="2000" dirty="0"/>
              <a:t> in </a:t>
            </a:r>
            <a:r>
              <a:rPr lang="fr-FR" sz="2000" dirty="0" err="1"/>
              <a:t>this</a:t>
            </a:r>
            <a:r>
              <a:rPr lang="fr-FR" sz="2000" dirty="0"/>
              <a:t> </a:t>
            </a:r>
            <a:r>
              <a:rPr lang="fr-FR" sz="2000" dirty="0" err="1"/>
              <a:t>presentation</a:t>
            </a:r>
            <a:r>
              <a:rPr lang="fr-FR" sz="2000" dirty="0"/>
              <a:t> are </a:t>
            </a:r>
            <a:r>
              <a:rPr lang="fr-FR" sz="2000" dirty="0" err="1"/>
              <a:t>that</a:t>
            </a:r>
            <a:r>
              <a:rPr lang="fr-FR" sz="2000" dirty="0"/>
              <a:t> of the </a:t>
            </a:r>
            <a:r>
              <a:rPr lang="fr-FR" sz="2000" dirty="0" err="1"/>
              <a:t>presenter</a:t>
            </a:r>
            <a:r>
              <a:rPr lang="fr-FR" sz="2000" dirty="0"/>
              <a:t> and do not </a:t>
            </a:r>
            <a:r>
              <a:rPr lang="fr-FR" sz="2000" dirty="0" err="1"/>
              <a:t>necessarily</a:t>
            </a:r>
            <a:r>
              <a:rPr lang="fr-FR" sz="2000" dirty="0"/>
              <a:t> </a:t>
            </a:r>
            <a:r>
              <a:rPr lang="fr-FR" sz="2000" dirty="0" err="1"/>
              <a:t>reflect</a:t>
            </a:r>
            <a:r>
              <a:rPr lang="fr-FR" sz="2000" dirty="0"/>
              <a:t> </a:t>
            </a:r>
            <a:r>
              <a:rPr lang="fr-FR" sz="2000" dirty="0" err="1"/>
              <a:t>those</a:t>
            </a:r>
            <a:r>
              <a:rPr lang="fr-FR" sz="2000" dirty="0"/>
              <a:t> of </a:t>
            </a:r>
            <a:r>
              <a:rPr lang="fr-FR" sz="2000" dirty="0" err="1"/>
              <a:t>Dietitians</a:t>
            </a:r>
            <a:r>
              <a:rPr lang="fr-FR" sz="2000" dirty="0"/>
              <a:t> of Canada. </a:t>
            </a:r>
            <a:r>
              <a:rPr lang="fr-FR" sz="2000" dirty="0" err="1"/>
              <a:t>Further</a:t>
            </a:r>
            <a:r>
              <a:rPr lang="fr-FR" sz="2000" dirty="0"/>
              <a:t>, </a:t>
            </a:r>
            <a:r>
              <a:rPr lang="fr-FR" sz="2000" dirty="0" err="1"/>
              <a:t>this</a:t>
            </a:r>
            <a:r>
              <a:rPr lang="fr-FR" sz="2000" dirty="0"/>
              <a:t> </a:t>
            </a:r>
            <a:r>
              <a:rPr lang="fr-FR" sz="2000" dirty="0" err="1"/>
              <a:t>presentation</a:t>
            </a:r>
            <a:r>
              <a:rPr lang="fr-FR" sz="2000" dirty="0"/>
              <a:t> </a:t>
            </a:r>
            <a:r>
              <a:rPr lang="fr-FR" sz="2000" dirty="0" err="1"/>
              <a:t>should</a:t>
            </a:r>
            <a:r>
              <a:rPr lang="fr-FR" sz="2000" dirty="0"/>
              <a:t> not </a:t>
            </a:r>
            <a:r>
              <a:rPr lang="fr-FR" sz="2000" dirty="0" err="1"/>
              <a:t>be</a:t>
            </a:r>
            <a:r>
              <a:rPr lang="fr-FR" sz="2000" dirty="0"/>
              <a:t> </a:t>
            </a:r>
            <a:r>
              <a:rPr lang="fr-FR" sz="2000" dirty="0" err="1"/>
              <a:t>reproduced</a:t>
            </a:r>
            <a:r>
              <a:rPr lang="fr-FR" sz="2000" dirty="0"/>
              <a:t> in full or in part </a:t>
            </a:r>
            <a:r>
              <a:rPr lang="fr-FR" sz="2000" dirty="0" err="1"/>
              <a:t>without</a:t>
            </a:r>
            <a:r>
              <a:rPr lang="fr-FR" sz="2000" dirty="0"/>
              <a:t> the express </a:t>
            </a:r>
            <a:r>
              <a:rPr lang="fr-FR" sz="2000" dirty="0" err="1"/>
              <a:t>written</a:t>
            </a:r>
            <a:r>
              <a:rPr lang="fr-FR" sz="2000" dirty="0"/>
              <a:t> consent of the </a:t>
            </a:r>
            <a:r>
              <a:rPr lang="fr-FR" sz="2000" dirty="0" err="1"/>
              <a:t>presenter</a:t>
            </a:r>
            <a:r>
              <a:rPr lang="fr-FR" sz="2000" dirty="0"/>
              <a:t>.</a:t>
            </a:r>
          </a:p>
          <a:p>
            <a:endParaRPr lang="fr-FR" sz="2000" dirty="0"/>
          </a:p>
          <a:p>
            <a:pPr algn="ctr">
              <a:buNone/>
            </a:pPr>
            <a:r>
              <a:rPr lang="fr-FR" sz="2000" dirty="0"/>
              <a:t>Les opinions exprimées dans cette présentation sont celles du présentateur ou de la présentatrice et ne reflètent pas nécessairement celles des Diététistes du Canada. Par ailleurs, cette présentation ne devrait pas être reproduite, que ce soit en partie ou dans son intégralité, sans le consentement écrit exprès du présentateur ou de la présentatrice.</a:t>
            </a:r>
            <a:endParaRPr lang="en-US" sz="2000" dirty="0"/>
          </a:p>
        </p:txBody>
      </p:sp>
    </p:spTree>
    <p:extLst>
      <p:ext uri="{BB962C8B-B14F-4D97-AF65-F5344CB8AC3E}">
        <p14:creationId xmlns:p14="http://schemas.microsoft.com/office/powerpoint/2010/main" val="3922485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Financial Interest Disclosure</a:t>
            </a:r>
            <a:br>
              <a:rPr lang="en-US" dirty="0"/>
            </a:br>
            <a:r>
              <a:rPr lang="en-US" dirty="0"/>
              <a:t>(over the past 24 months)</a:t>
            </a:r>
            <a:endParaRPr lang="en-CA" dirty="0"/>
          </a:p>
        </p:txBody>
      </p:sp>
      <p:sp>
        <p:nvSpPr>
          <p:cNvPr id="3" name="Content Placeholder 2"/>
          <p:cNvSpPr>
            <a:spLocks noGrp="1"/>
          </p:cNvSpPr>
          <p:nvPr>
            <p:ph idx="1"/>
          </p:nvPr>
        </p:nvSpPr>
        <p:spPr>
          <a:xfrm>
            <a:off x="457200" y="1348513"/>
            <a:ext cx="3441940" cy="2535601"/>
          </a:xfrm>
        </p:spPr>
        <p:txBody>
          <a:bodyPr>
            <a:normAutofit/>
          </a:bodyPr>
          <a:lstStyle/>
          <a:p>
            <a:pPr>
              <a:buNone/>
            </a:pPr>
            <a:r>
              <a:rPr lang="en-US" b="1" dirty="0"/>
              <a:t>Commercial Interest	</a:t>
            </a:r>
            <a:endParaRPr lang="en-CA" b="1" dirty="0"/>
          </a:p>
          <a:p>
            <a:pPr>
              <a:buNone/>
            </a:pPr>
            <a:r>
              <a:rPr lang="en-CA" dirty="0"/>
              <a:t>Dietitians of Canada</a:t>
            </a:r>
          </a:p>
          <a:p>
            <a:pPr>
              <a:buNone/>
            </a:pPr>
            <a:endParaRPr lang="en-CA" dirty="0"/>
          </a:p>
          <a:p>
            <a:pPr>
              <a:buNone/>
            </a:pPr>
            <a:r>
              <a:rPr lang="en-CA" dirty="0"/>
              <a:t>Acadia University</a:t>
            </a:r>
          </a:p>
        </p:txBody>
      </p:sp>
      <p:sp>
        <p:nvSpPr>
          <p:cNvPr id="4" name="Content Placeholder 2"/>
          <p:cNvSpPr txBox="1">
            <a:spLocks/>
          </p:cNvSpPr>
          <p:nvPr/>
        </p:nvSpPr>
        <p:spPr>
          <a:xfrm>
            <a:off x="4405223" y="1348513"/>
            <a:ext cx="3441940" cy="2535601"/>
          </a:xfrm>
          <a:prstGeom prst="rect">
            <a:avLst/>
          </a:prstGeom>
        </p:spPr>
        <p:txBody>
          <a:bodyPr vert="horz" lIns="91440" tIns="45720" rIns="91440" bIns="45720" rtlCol="0">
            <a:normAutofit/>
          </a:bodyPr>
          <a:lstStyle/>
          <a:p>
            <a:pPr>
              <a:spcBef>
                <a:spcPts val="576"/>
              </a:spcBef>
            </a:pPr>
            <a:r>
              <a:rPr lang="en-CA" sz="2400" b="1" dirty="0">
                <a:solidFill>
                  <a:srgbClr val="404040"/>
                </a:solidFill>
                <a:latin typeface="Arial"/>
                <a:cs typeface="Arial"/>
              </a:rPr>
              <a:t>Relationship</a:t>
            </a:r>
          </a:p>
          <a:p>
            <a:pPr>
              <a:spcBef>
                <a:spcPts val="576"/>
              </a:spcBef>
            </a:pPr>
            <a:r>
              <a:rPr lang="en-CA" sz="2400" dirty="0">
                <a:solidFill>
                  <a:srgbClr val="404040"/>
                </a:solidFill>
                <a:latin typeface="Arial"/>
                <a:cs typeface="Arial"/>
              </a:rPr>
              <a:t>Speaker</a:t>
            </a:r>
          </a:p>
          <a:p>
            <a:pPr>
              <a:spcBef>
                <a:spcPts val="576"/>
              </a:spcBef>
            </a:pPr>
            <a:endParaRPr lang="en-CA" sz="2400" dirty="0">
              <a:solidFill>
                <a:srgbClr val="404040"/>
              </a:solidFill>
              <a:latin typeface="Arial"/>
              <a:cs typeface="Arial"/>
            </a:endParaRPr>
          </a:p>
          <a:p>
            <a:pPr>
              <a:spcBef>
                <a:spcPts val="576"/>
              </a:spcBef>
            </a:pPr>
            <a:r>
              <a:rPr lang="en-CA" sz="2400" dirty="0">
                <a:solidFill>
                  <a:srgbClr val="404040"/>
                </a:solidFill>
                <a:latin typeface="Arial"/>
                <a:cs typeface="Arial"/>
              </a:rPr>
              <a:t>Research funding (CM)</a:t>
            </a:r>
          </a:p>
        </p:txBody>
      </p:sp>
    </p:spTree>
    <p:extLst>
      <p:ext uri="{BB962C8B-B14F-4D97-AF65-F5344CB8AC3E}">
        <p14:creationId xmlns:p14="http://schemas.microsoft.com/office/powerpoint/2010/main" val="1237564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Introductions</a:t>
            </a:r>
            <a:endParaRPr lang="en-US" dirty="0"/>
          </a:p>
        </p:txBody>
      </p:sp>
      <p:sp>
        <p:nvSpPr>
          <p:cNvPr id="4" name="Content Placeholder 3"/>
          <p:cNvSpPr>
            <a:spLocks noGrp="1"/>
          </p:cNvSpPr>
          <p:nvPr>
            <p:ph idx="1"/>
          </p:nvPr>
        </p:nvSpPr>
        <p:spPr/>
        <p:txBody>
          <a:bodyPr>
            <a:normAutofit/>
          </a:bodyPr>
          <a:lstStyle/>
          <a:p>
            <a:pPr marL="0" indent="0">
              <a:buNone/>
            </a:pPr>
            <a:r>
              <a:rPr lang="en-GB" dirty="0">
                <a:solidFill>
                  <a:schemeClr val="tx1">
                    <a:lumMod val="65000"/>
                    <a:lumOff val="35000"/>
                  </a:schemeClr>
                </a:solidFill>
              </a:rPr>
              <a:t>Pamela Fergusson, PhD, RD</a:t>
            </a:r>
            <a:endParaRPr lang="en-CA" dirty="0">
              <a:solidFill>
                <a:schemeClr val="tx1">
                  <a:lumMod val="65000"/>
                  <a:lumOff val="35000"/>
                </a:schemeClr>
              </a:solidFill>
            </a:endParaRPr>
          </a:p>
          <a:p>
            <a:pPr marL="0" indent="0">
              <a:buNone/>
            </a:pPr>
            <a:r>
              <a:rPr lang="en-GB" sz="1800" dirty="0">
                <a:solidFill>
                  <a:schemeClr val="tx1">
                    <a:lumMod val="65000"/>
                    <a:lumOff val="35000"/>
                  </a:schemeClr>
                </a:solidFill>
              </a:rPr>
              <a:t>Toronto ON</a:t>
            </a:r>
          </a:p>
          <a:p>
            <a:pPr marL="0" indent="0">
              <a:buNone/>
            </a:pPr>
            <a:endParaRPr lang="en-GB" dirty="0">
              <a:solidFill>
                <a:schemeClr val="tx1">
                  <a:lumMod val="65000"/>
                  <a:lumOff val="35000"/>
                </a:schemeClr>
              </a:solidFill>
            </a:endParaRPr>
          </a:p>
          <a:p>
            <a:pPr marL="0" indent="0">
              <a:buNone/>
            </a:pPr>
            <a:r>
              <a:rPr lang="en-US" dirty="0">
                <a:solidFill>
                  <a:srgbClr val="595959"/>
                </a:solidFill>
              </a:rPr>
              <a:t>Catherine Morley, PhD, </a:t>
            </a:r>
            <a:r>
              <a:rPr lang="en-US" dirty="0" err="1">
                <a:solidFill>
                  <a:srgbClr val="595959"/>
                </a:solidFill>
              </a:rPr>
              <a:t>PDt</a:t>
            </a:r>
            <a:r>
              <a:rPr lang="en-US" dirty="0">
                <a:solidFill>
                  <a:srgbClr val="595959"/>
                </a:solidFill>
              </a:rPr>
              <a:t>, FDC</a:t>
            </a:r>
          </a:p>
          <a:p>
            <a:pPr marL="0" indent="0">
              <a:buNone/>
            </a:pPr>
            <a:r>
              <a:rPr lang="en-US" sz="1800" dirty="0">
                <a:solidFill>
                  <a:srgbClr val="595959"/>
                </a:solidFill>
              </a:rPr>
              <a:t>Acadia University, NS</a:t>
            </a:r>
          </a:p>
          <a:p>
            <a:pPr marL="0" indent="0">
              <a:buNone/>
            </a:pPr>
            <a:endParaRPr lang="en-US" dirty="0">
              <a:solidFill>
                <a:srgbClr val="595959"/>
              </a:solidFill>
            </a:endParaRPr>
          </a:p>
          <a:p>
            <a:pPr marL="0" indent="0">
              <a:buNone/>
            </a:pPr>
            <a:r>
              <a:rPr lang="en-US" dirty="0">
                <a:solidFill>
                  <a:srgbClr val="595959"/>
                </a:solidFill>
              </a:rPr>
              <a:t>Eric Ng, RD, MPH</a:t>
            </a:r>
          </a:p>
          <a:p>
            <a:pPr marL="0" indent="0">
              <a:buNone/>
            </a:pPr>
            <a:r>
              <a:rPr lang="en-US" sz="1800" dirty="0">
                <a:solidFill>
                  <a:srgbClr val="595959"/>
                </a:solidFill>
              </a:rPr>
              <a:t>Toronto ON</a:t>
            </a:r>
            <a:endParaRPr lang="en-CA" sz="1800" dirty="0">
              <a:solidFill>
                <a:srgbClr val="595959"/>
              </a:solidFill>
            </a:endParaRPr>
          </a:p>
          <a:p>
            <a:pPr marL="0" indent="0">
              <a:buNone/>
            </a:pPr>
            <a:endParaRPr lang="en-GB" dirty="0">
              <a:solidFill>
                <a:schemeClr val="tx1">
                  <a:lumMod val="65000"/>
                  <a:lumOff val="35000"/>
                </a:schemeClr>
              </a:solidFill>
            </a:endParaRPr>
          </a:p>
          <a:p>
            <a:endParaRPr lang="en-US" dirty="0"/>
          </a:p>
        </p:txBody>
      </p:sp>
    </p:spTree>
    <p:extLst>
      <p:ext uri="{BB962C8B-B14F-4D97-AF65-F5344CB8AC3E}">
        <p14:creationId xmlns:p14="http://schemas.microsoft.com/office/powerpoint/2010/main" val="1237564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GB" dirty="0"/>
              <a:t>Objectives</a:t>
            </a:r>
            <a:endParaRPr lang="en-US" dirty="0"/>
          </a:p>
        </p:txBody>
      </p:sp>
      <p:sp>
        <p:nvSpPr>
          <p:cNvPr id="3" name="Content Placeholder 2"/>
          <p:cNvSpPr>
            <a:spLocks noGrp="1"/>
          </p:cNvSpPr>
          <p:nvPr>
            <p:ph idx="1"/>
          </p:nvPr>
        </p:nvSpPr>
        <p:spPr>
          <a:xfrm>
            <a:off x="282236" y="1121999"/>
            <a:ext cx="8537634" cy="3394472"/>
          </a:xfrm>
        </p:spPr>
        <p:txBody>
          <a:bodyPr/>
          <a:lstStyle/>
          <a:p>
            <a:pPr marL="114300" lvl="0" indent="0">
              <a:spcBef>
                <a:spcPts val="0"/>
              </a:spcBef>
              <a:buClr>
                <a:schemeClr val="dk1"/>
              </a:buClr>
              <a:buSzPts val="1800"/>
              <a:buNone/>
            </a:pPr>
            <a:r>
              <a:rPr lang="en-GB" dirty="0">
                <a:solidFill>
                  <a:schemeClr val="dk1"/>
                </a:solidFill>
              </a:rPr>
              <a:t>To provide:</a:t>
            </a:r>
          </a:p>
          <a:p>
            <a:pPr marL="114300" lvl="0" indent="0">
              <a:spcBef>
                <a:spcPts val="0"/>
              </a:spcBef>
              <a:buClr>
                <a:schemeClr val="dk1"/>
              </a:buClr>
              <a:buSzPts val="1800"/>
              <a:buNone/>
            </a:pPr>
            <a:endParaRPr lang="en-GB" dirty="0">
              <a:solidFill>
                <a:schemeClr val="dk1"/>
              </a:solidFill>
            </a:endParaRPr>
          </a:p>
          <a:p>
            <a:pPr marL="441325" lvl="0" indent="-327025">
              <a:lnSpc>
                <a:spcPct val="130000"/>
              </a:lnSpc>
              <a:spcBef>
                <a:spcPts val="0"/>
              </a:spcBef>
              <a:buClr>
                <a:schemeClr val="dk1"/>
              </a:buClr>
              <a:buSzPts val="1800"/>
              <a:buFont typeface="+mj-lt"/>
              <a:buAutoNum type="arabicPeriod"/>
            </a:pPr>
            <a:r>
              <a:rPr lang="en-GB" dirty="0">
                <a:solidFill>
                  <a:schemeClr val="dk1"/>
                </a:solidFill>
              </a:rPr>
              <a:t>foundational Gender Diversity concepts</a:t>
            </a:r>
          </a:p>
          <a:p>
            <a:pPr marL="457200" lvl="0">
              <a:lnSpc>
                <a:spcPct val="130000"/>
              </a:lnSpc>
              <a:spcBef>
                <a:spcPts val="0"/>
              </a:spcBef>
              <a:buClr>
                <a:schemeClr val="dk1"/>
              </a:buClr>
              <a:buSzPts val="1800"/>
              <a:buAutoNum type="arabicPeriod"/>
            </a:pPr>
            <a:r>
              <a:rPr lang="en-GB" dirty="0">
                <a:solidFill>
                  <a:schemeClr val="dk1"/>
                </a:solidFill>
              </a:rPr>
              <a:t>an overview of good practices in different settings</a:t>
            </a:r>
          </a:p>
          <a:p>
            <a:pPr marL="457200" lvl="0">
              <a:lnSpc>
                <a:spcPct val="130000"/>
              </a:lnSpc>
              <a:spcBef>
                <a:spcPts val="0"/>
              </a:spcBef>
              <a:buClr>
                <a:schemeClr val="dk1"/>
              </a:buClr>
              <a:buSzPts val="1800"/>
              <a:buAutoNum type="arabicPeriod"/>
            </a:pPr>
            <a:r>
              <a:rPr lang="en-GB" dirty="0">
                <a:solidFill>
                  <a:schemeClr val="dk1"/>
                </a:solidFill>
              </a:rPr>
              <a:t>opportunities for participants to reflect on current practice</a:t>
            </a:r>
          </a:p>
          <a:p>
            <a:pPr marL="457200" lvl="0">
              <a:lnSpc>
                <a:spcPct val="130000"/>
              </a:lnSpc>
              <a:spcBef>
                <a:spcPts val="0"/>
              </a:spcBef>
              <a:buClr>
                <a:schemeClr val="dk1"/>
              </a:buClr>
              <a:buSzPts val="1800"/>
              <a:buAutoNum type="arabicPeriod"/>
            </a:pPr>
            <a:r>
              <a:rPr lang="en-GB" dirty="0">
                <a:solidFill>
                  <a:schemeClr val="dk1"/>
                </a:solidFill>
              </a:rPr>
              <a:t>key resources </a:t>
            </a:r>
            <a:endParaRPr lang="en-GB" dirty="0"/>
          </a:p>
        </p:txBody>
      </p:sp>
      <p:sp>
        <p:nvSpPr>
          <p:cNvPr id="4" name="TextBox 3">
            <a:extLst>
              <a:ext uri="{FF2B5EF4-FFF2-40B4-BE49-F238E27FC236}">
                <a16:creationId xmlns:a16="http://schemas.microsoft.com/office/drawing/2014/main" id="{56751683-43DA-5744-ABBD-361F3909C1B9}"/>
              </a:ext>
            </a:extLst>
          </p:cNvPr>
          <p:cNvSpPr txBox="1"/>
          <p:nvPr/>
        </p:nvSpPr>
        <p:spPr>
          <a:xfrm>
            <a:off x="4295275" y="492449"/>
            <a:ext cx="4391525" cy="400110"/>
          </a:xfrm>
          <a:prstGeom prst="rect">
            <a:avLst/>
          </a:prstGeom>
          <a:noFill/>
          <a:ln w="28575">
            <a:solidFill>
              <a:schemeClr val="accent1"/>
            </a:solidFill>
          </a:ln>
        </p:spPr>
        <p:txBody>
          <a:bodyPr wrap="square" rtlCol="0">
            <a:spAutoFit/>
          </a:bodyPr>
          <a:lstStyle/>
          <a:p>
            <a:r>
              <a:rPr lang="en-US" sz="2000" dirty="0"/>
              <a:t>Defined: “</a:t>
            </a:r>
            <a:r>
              <a:rPr lang="en-US" sz="2000" i="1" dirty="0"/>
              <a:t>A thing aimed for or sought</a:t>
            </a:r>
            <a:r>
              <a:rPr lang="en-US" sz="2000" dirty="0"/>
              <a:t>”</a:t>
            </a:r>
          </a:p>
        </p:txBody>
      </p:sp>
    </p:spTree>
    <p:extLst>
      <p:ext uri="{BB962C8B-B14F-4D97-AF65-F5344CB8AC3E}">
        <p14:creationId xmlns:p14="http://schemas.microsoft.com/office/powerpoint/2010/main" val="1120038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Gender Diversity 101 </a:t>
            </a:r>
            <a:r>
              <a:rPr lang="en-GB" sz="2400" b="0" dirty="0"/>
              <a:t>(the519, 2018)</a:t>
            </a:r>
            <a:endParaRPr lang="en-US" sz="2400" b="0" dirty="0"/>
          </a:p>
        </p:txBody>
      </p:sp>
      <p:sp>
        <p:nvSpPr>
          <p:cNvPr id="3" name="Content Placeholder 2"/>
          <p:cNvSpPr>
            <a:spLocks noGrp="1"/>
          </p:cNvSpPr>
          <p:nvPr>
            <p:ph sz="half" idx="1"/>
          </p:nvPr>
        </p:nvSpPr>
        <p:spPr>
          <a:xfrm>
            <a:off x="457200" y="1770084"/>
            <a:ext cx="4038600" cy="3394472"/>
          </a:xfrm>
        </p:spPr>
        <p:txBody>
          <a:bodyPr>
            <a:normAutofit/>
          </a:bodyPr>
          <a:lstStyle/>
          <a:p>
            <a:pPr marL="0" lvl="0" indent="0">
              <a:spcBef>
                <a:spcPts val="0"/>
              </a:spcBef>
              <a:spcAft>
                <a:spcPts val="0"/>
              </a:spcAft>
              <a:buNone/>
            </a:pPr>
            <a:r>
              <a:rPr lang="en-GB" dirty="0"/>
              <a:t>Sex</a:t>
            </a:r>
          </a:p>
          <a:p>
            <a:pPr marL="0" lvl="0" indent="0">
              <a:spcBef>
                <a:spcPts val="1600"/>
              </a:spcBef>
              <a:spcAft>
                <a:spcPts val="0"/>
              </a:spcAft>
              <a:buNone/>
            </a:pPr>
            <a:r>
              <a:rPr lang="en-GB" dirty="0"/>
              <a:t>Gender</a:t>
            </a:r>
          </a:p>
          <a:p>
            <a:pPr marL="0" lvl="0" indent="0">
              <a:spcBef>
                <a:spcPts val="1600"/>
              </a:spcBef>
              <a:spcAft>
                <a:spcPts val="0"/>
              </a:spcAft>
              <a:buNone/>
            </a:pPr>
            <a:r>
              <a:rPr lang="en-GB" dirty="0"/>
              <a:t>Gender Identity</a:t>
            </a:r>
          </a:p>
          <a:p>
            <a:pPr marL="0" lvl="0" indent="0">
              <a:spcBef>
                <a:spcPts val="1600"/>
              </a:spcBef>
              <a:spcAft>
                <a:spcPts val="0"/>
              </a:spcAft>
              <a:buNone/>
            </a:pPr>
            <a:r>
              <a:rPr lang="en-GB" dirty="0"/>
              <a:t>Gender Express</a:t>
            </a:r>
          </a:p>
          <a:p>
            <a:pPr marL="0" lvl="0" indent="0">
              <a:spcBef>
                <a:spcPts val="1600"/>
              </a:spcBef>
              <a:spcAft>
                <a:spcPts val="0"/>
              </a:spcAft>
              <a:buNone/>
            </a:pPr>
            <a:r>
              <a:rPr lang="en-GB" dirty="0"/>
              <a:t>Sexual Orientation</a:t>
            </a:r>
          </a:p>
          <a:p>
            <a:endParaRPr lang="en-US" dirty="0"/>
          </a:p>
        </p:txBody>
      </p:sp>
      <p:sp>
        <p:nvSpPr>
          <p:cNvPr id="4" name="Content Placeholder 3"/>
          <p:cNvSpPr>
            <a:spLocks noGrp="1"/>
          </p:cNvSpPr>
          <p:nvPr>
            <p:ph sz="half" idx="2"/>
          </p:nvPr>
        </p:nvSpPr>
        <p:spPr>
          <a:xfrm>
            <a:off x="4648200" y="1770084"/>
            <a:ext cx="4038600" cy="3394472"/>
          </a:xfrm>
        </p:spPr>
        <p:txBody>
          <a:bodyPr>
            <a:normAutofit/>
          </a:bodyPr>
          <a:lstStyle/>
          <a:p>
            <a:pPr marL="0" lvl="0" indent="0">
              <a:spcBef>
                <a:spcPts val="1600"/>
              </a:spcBef>
              <a:spcAft>
                <a:spcPts val="0"/>
              </a:spcAft>
              <a:buNone/>
            </a:pPr>
            <a:r>
              <a:rPr lang="en-GB" dirty="0" err="1"/>
              <a:t>Cis</a:t>
            </a:r>
            <a:r>
              <a:rPr lang="en-GB" dirty="0"/>
              <a:t>/</a:t>
            </a:r>
            <a:r>
              <a:rPr lang="en-GB" dirty="0" err="1"/>
              <a:t>Cisgender</a:t>
            </a:r>
            <a:endParaRPr lang="en-GB" dirty="0"/>
          </a:p>
          <a:p>
            <a:pPr marL="0" lvl="0" indent="0">
              <a:spcBef>
                <a:spcPts val="1600"/>
              </a:spcBef>
              <a:spcAft>
                <a:spcPts val="0"/>
              </a:spcAft>
              <a:buNone/>
            </a:pPr>
            <a:r>
              <a:rPr lang="en-GB" dirty="0"/>
              <a:t>Trans/Transgender</a:t>
            </a:r>
          </a:p>
          <a:p>
            <a:pPr marL="0" lvl="0" indent="0">
              <a:spcBef>
                <a:spcPts val="1600"/>
              </a:spcBef>
              <a:spcAft>
                <a:spcPts val="0"/>
              </a:spcAft>
              <a:buNone/>
            </a:pPr>
            <a:r>
              <a:rPr lang="en-GB" dirty="0" err="1"/>
              <a:t>Transphobia</a:t>
            </a:r>
            <a:endParaRPr lang="en-GB" dirty="0"/>
          </a:p>
          <a:p>
            <a:pPr marL="0" lvl="0" indent="0">
              <a:spcBef>
                <a:spcPts val="1600"/>
              </a:spcBef>
              <a:spcAft>
                <a:spcPts val="1600"/>
              </a:spcAft>
              <a:buNone/>
            </a:pPr>
            <a:r>
              <a:rPr lang="en-GB" dirty="0" err="1"/>
              <a:t>Cisnormativity</a:t>
            </a:r>
            <a:endParaRPr lang="en-GB" dirty="0"/>
          </a:p>
          <a:p>
            <a:endParaRPr lang="en-US" dirty="0"/>
          </a:p>
        </p:txBody>
      </p:sp>
      <p:pic>
        <p:nvPicPr>
          <p:cNvPr id="6" name="Picture 5">
            <a:extLst>
              <a:ext uri="{FF2B5EF4-FFF2-40B4-BE49-F238E27FC236}">
                <a16:creationId xmlns:a16="http://schemas.microsoft.com/office/drawing/2014/main" id="{5EAA7CD8-3168-4043-BACC-51E96C84AF84}"/>
              </a:ext>
            </a:extLst>
          </p:cNvPr>
          <p:cNvPicPr>
            <a:picLocks noChangeAspect="1"/>
          </p:cNvPicPr>
          <p:nvPr/>
        </p:nvPicPr>
        <p:blipFill>
          <a:blip r:embed="rId3"/>
          <a:stretch>
            <a:fillRect/>
          </a:stretch>
        </p:blipFill>
        <p:spPr>
          <a:xfrm>
            <a:off x="7069117" y="0"/>
            <a:ext cx="1770084" cy="1770084"/>
          </a:xfrm>
          <a:prstGeom prst="rect">
            <a:avLst/>
          </a:prstGeom>
        </p:spPr>
      </p:pic>
    </p:spTree>
    <p:extLst>
      <p:ext uri="{BB962C8B-B14F-4D97-AF65-F5344CB8AC3E}">
        <p14:creationId xmlns:p14="http://schemas.microsoft.com/office/powerpoint/2010/main" val="1237564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CEF940BD-A980-3C4B-8E01-0AE95A7DC088}"/>
              </a:ext>
            </a:extLst>
          </p:cNvPr>
          <p:cNvPicPr>
            <a:picLocks noChangeAspect="1"/>
          </p:cNvPicPr>
          <p:nvPr/>
        </p:nvPicPr>
        <p:blipFill>
          <a:blip r:embed="rId2"/>
          <a:stretch>
            <a:fillRect/>
          </a:stretch>
        </p:blipFill>
        <p:spPr>
          <a:xfrm>
            <a:off x="854242" y="-237329"/>
            <a:ext cx="4247147" cy="5496309"/>
          </a:xfrm>
          <a:prstGeom prst="rect">
            <a:avLst/>
          </a:prstGeom>
        </p:spPr>
      </p:pic>
      <p:sp>
        <p:nvSpPr>
          <p:cNvPr id="4" name="Title 1">
            <a:extLst>
              <a:ext uri="{FF2B5EF4-FFF2-40B4-BE49-F238E27FC236}">
                <a16:creationId xmlns:a16="http://schemas.microsoft.com/office/drawing/2014/main" id="{632B427D-147F-0E46-BA5D-89A98A6BF3DA}"/>
              </a:ext>
            </a:extLst>
          </p:cNvPr>
          <p:cNvSpPr txBox="1">
            <a:spLocks/>
          </p:cNvSpPr>
          <p:nvPr/>
        </p:nvSpPr>
        <p:spPr>
          <a:xfrm>
            <a:off x="5317958" y="205980"/>
            <a:ext cx="3489158" cy="780610"/>
          </a:xfrm>
          <a:prstGeom prst="rect">
            <a:avLst/>
          </a:prstGeom>
        </p:spPr>
        <p:txBody>
          <a:bodyPr>
            <a:normAutofit fontScale="90000" lnSpcReduction="10000"/>
          </a:bodyPr>
          <a:lstStyle>
            <a:lvl1pPr algn="l" defTabSz="457200" rtl="0" eaLnBrk="1" latinLnBrk="0" hangingPunct="1">
              <a:spcBef>
                <a:spcPct val="0"/>
              </a:spcBef>
              <a:buNone/>
              <a:defRPr sz="3200" b="1" i="0" kern="1200">
                <a:solidFill>
                  <a:srgbClr val="006F95"/>
                </a:solidFill>
                <a:latin typeface="Arial"/>
                <a:ea typeface="+mj-ea"/>
                <a:cs typeface="Arial"/>
              </a:defRPr>
            </a:lvl1pPr>
          </a:lstStyle>
          <a:p>
            <a:r>
              <a:rPr lang="en-GB" dirty="0"/>
              <a:t>Health Disparities </a:t>
            </a:r>
            <a:r>
              <a:rPr lang="en-GB" sz="2000" b="0" dirty="0"/>
              <a:t>(</a:t>
            </a:r>
            <a:r>
              <a:rPr lang="en-GB" sz="2000" b="0" dirty="0" err="1"/>
              <a:t>TransPulse</a:t>
            </a:r>
            <a:r>
              <a:rPr lang="en-GB" sz="2000" b="0" dirty="0"/>
              <a:t> Ontario, 2010)</a:t>
            </a:r>
            <a:endParaRPr lang="en-US" sz="2800" dirty="0"/>
          </a:p>
        </p:txBody>
      </p:sp>
    </p:spTree>
    <p:extLst>
      <p:ext uri="{BB962C8B-B14F-4D97-AF65-F5344CB8AC3E}">
        <p14:creationId xmlns:p14="http://schemas.microsoft.com/office/powerpoint/2010/main" val="2439528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sz="4000" dirty="0"/>
              <a:t>Health Disparities </a:t>
            </a:r>
            <a:r>
              <a:rPr lang="en-GB" sz="2700" b="0" dirty="0"/>
              <a:t>(</a:t>
            </a:r>
            <a:r>
              <a:rPr lang="en-GB" sz="2700" b="0" dirty="0" err="1"/>
              <a:t>TransPulse</a:t>
            </a:r>
            <a:r>
              <a:rPr lang="en-GB" sz="2700" b="0" dirty="0"/>
              <a:t> Ontario, 2010)</a:t>
            </a:r>
            <a:endParaRPr lang="en-US" dirty="0"/>
          </a:p>
        </p:txBody>
      </p:sp>
      <p:sp>
        <p:nvSpPr>
          <p:cNvPr id="3" name="Content Placeholder 2"/>
          <p:cNvSpPr>
            <a:spLocks noGrp="1"/>
          </p:cNvSpPr>
          <p:nvPr>
            <p:ph idx="1"/>
          </p:nvPr>
        </p:nvSpPr>
        <p:spPr>
          <a:xfrm>
            <a:off x="211677" y="1121999"/>
            <a:ext cx="8714031" cy="3781192"/>
          </a:xfrm>
          <a:ln w="22225">
            <a:solidFill>
              <a:schemeClr val="tx2">
                <a:lumMod val="60000"/>
                <a:lumOff val="40000"/>
              </a:schemeClr>
            </a:solidFill>
          </a:ln>
        </p:spPr>
        <p:txBody>
          <a:bodyPr>
            <a:normAutofit fontScale="70000" lnSpcReduction="20000"/>
          </a:bodyPr>
          <a:lstStyle/>
          <a:p>
            <a:pPr marL="457200">
              <a:lnSpc>
                <a:spcPct val="120000"/>
              </a:lnSpc>
              <a:spcBef>
                <a:spcPts val="600"/>
              </a:spcBef>
              <a:spcAft>
                <a:spcPts val="1000"/>
              </a:spcAft>
              <a:buClr>
                <a:srgbClr val="093678"/>
              </a:buClr>
              <a:buSzPts val="1800"/>
              <a:buFont typeface="Arial"/>
              <a:buChar char="●"/>
            </a:pPr>
            <a:r>
              <a:rPr lang="en-GB" dirty="0">
                <a:solidFill>
                  <a:srgbClr val="093678"/>
                </a:solidFill>
              </a:rPr>
              <a:t>71% of trans people have at least some college or university education; about ½ make $15,000/year or less</a:t>
            </a:r>
          </a:p>
          <a:p>
            <a:pPr marL="457200">
              <a:lnSpc>
                <a:spcPct val="120000"/>
              </a:lnSpc>
              <a:spcBef>
                <a:spcPts val="600"/>
              </a:spcBef>
              <a:spcAft>
                <a:spcPts val="1000"/>
              </a:spcAft>
              <a:buClr>
                <a:srgbClr val="093678"/>
              </a:buClr>
              <a:buSzPts val="1800"/>
              <a:buFont typeface="Arial"/>
              <a:buChar char="●"/>
            </a:pPr>
            <a:r>
              <a:rPr lang="en-GB" dirty="0">
                <a:solidFill>
                  <a:srgbClr val="093678"/>
                </a:solidFill>
              </a:rPr>
              <a:t>77% of trans people in Ontario have seriously considered suicide</a:t>
            </a:r>
          </a:p>
          <a:p>
            <a:pPr marL="457200">
              <a:lnSpc>
                <a:spcPct val="120000"/>
              </a:lnSpc>
              <a:spcBef>
                <a:spcPts val="600"/>
              </a:spcBef>
              <a:spcAft>
                <a:spcPts val="1000"/>
              </a:spcAft>
              <a:buClr>
                <a:srgbClr val="093678"/>
              </a:buClr>
              <a:buSzPts val="1800"/>
              <a:buFont typeface="Arial"/>
              <a:buChar char="●"/>
            </a:pPr>
            <a:r>
              <a:rPr lang="en-GB" dirty="0">
                <a:solidFill>
                  <a:srgbClr val="093678"/>
                </a:solidFill>
              </a:rPr>
              <a:t>27% of the trans people in Ontario are parents</a:t>
            </a:r>
          </a:p>
          <a:p>
            <a:pPr marL="457200" lvl="0">
              <a:lnSpc>
                <a:spcPct val="120000"/>
              </a:lnSpc>
              <a:spcBef>
                <a:spcPts val="0"/>
              </a:spcBef>
              <a:spcAft>
                <a:spcPts val="1000"/>
              </a:spcAft>
              <a:buClr>
                <a:srgbClr val="093678"/>
              </a:buClr>
              <a:buSzPts val="1800"/>
              <a:buChar char="●"/>
            </a:pPr>
            <a:r>
              <a:rPr lang="en-GB" dirty="0">
                <a:solidFill>
                  <a:srgbClr val="093678"/>
                </a:solidFill>
              </a:rPr>
              <a:t>cancer screening rates in trans and non-binary people are lower than for cis-gender people</a:t>
            </a:r>
          </a:p>
          <a:p>
            <a:pPr marL="457200" lvl="0">
              <a:lnSpc>
                <a:spcPct val="120000"/>
              </a:lnSpc>
              <a:spcBef>
                <a:spcPts val="0"/>
              </a:spcBef>
              <a:spcAft>
                <a:spcPts val="1000"/>
              </a:spcAft>
              <a:buClr>
                <a:srgbClr val="093678"/>
              </a:buClr>
              <a:buSzPts val="1800"/>
              <a:buChar char="●"/>
            </a:pPr>
            <a:r>
              <a:rPr lang="en-GB" dirty="0">
                <a:solidFill>
                  <a:srgbClr val="093678"/>
                </a:solidFill>
              </a:rPr>
              <a:t>57% of trans and non-binary people identify avoiding washrooms for fear of violence or harassment</a:t>
            </a:r>
          </a:p>
          <a:p>
            <a:pPr marL="457200" lvl="0">
              <a:lnSpc>
                <a:spcPct val="120000"/>
              </a:lnSpc>
              <a:spcBef>
                <a:spcPts val="0"/>
              </a:spcBef>
              <a:spcAft>
                <a:spcPts val="1000"/>
              </a:spcAft>
              <a:buClr>
                <a:srgbClr val="093678"/>
              </a:buClr>
              <a:buSzPts val="1800"/>
              <a:buChar char="●"/>
            </a:pPr>
            <a:r>
              <a:rPr lang="en-GB" dirty="0">
                <a:solidFill>
                  <a:srgbClr val="093678"/>
                </a:solidFill>
              </a:rPr>
              <a:t>barriers to social determinants of health: </a:t>
            </a:r>
          </a:p>
          <a:p>
            <a:pPr marL="1371600" lvl="3" indent="0">
              <a:lnSpc>
                <a:spcPct val="120000"/>
              </a:lnSpc>
              <a:spcBef>
                <a:spcPts val="0"/>
              </a:spcBef>
              <a:spcAft>
                <a:spcPts val="1000"/>
              </a:spcAft>
              <a:buClr>
                <a:srgbClr val="093678"/>
              </a:buClr>
              <a:buSzPts val="1800"/>
              <a:buNone/>
            </a:pPr>
            <a:r>
              <a:rPr lang="en-GB" sz="2300" dirty="0">
                <a:solidFill>
                  <a:srgbClr val="FF0000"/>
                </a:solidFill>
              </a:rPr>
              <a:t>Poverty; Employment, Housing; Isolation</a:t>
            </a:r>
          </a:p>
        </p:txBody>
      </p:sp>
    </p:spTree>
    <p:extLst>
      <p:ext uri="{BB962C8B-B14F-4D97-AF65-F5344CB8AC3E}">
        <p14:creationId xmlns:p14="http://schemas.microsoft.com/office/powerpoint/2010/main" val="3018328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Strength &amp; Resilience</a:t>
            </a:r>
            <a:endParaRPr lang="en-US" dirty="0"/>
          </a:p>
        </p:txBody>
      </p:sp>
      <p:sp>
        <p:nvSpPr>
          <p:cNvPr id="3" name="Content Placeholder 2"/>
          <p:cNvSpPr>
            <a:spLocks noGrp="1"/>
          </p:cNvSpPr>
          <p:nvPr>
            <p:ph idx="1"/>
          </p:nvPr>
        </p:nvSpPr>
        <p:spPr/>
        <p:txBody>
          <a:bodyPr/>
          <a:lstStyle/>
          <a:p>
            <a:r>
              <a:rPr lang="en-US" dirty="0"/>
              <a:t>Eric, what do you want to add here?</a:t>
            </a:r>
          </a:p>
        </p:txBody>
      </p:sp>
      <p:pic>
        <p:nvPicPr>
          <p:cNvPr id="5" name="Picture 4">
            <a:extLst>
              <a:ext uri="{FF2B5EF4-FFF2-40B4-BE49-F238E27FC236}">
                <a16:creationId xmlns:a16="http://schemas.microsoft.com/office/drawing/2014/main" id="{8F8C6139-1FF2-4F41-A468-B56EEC9388AA}"/>
              </a:ext>
            </a:extLst>
          </p:cNvPr>
          <p:cNvPicPr>
            <a:picLocks noChangeAspect="1"/>
          </p:cNvPicPr>
          <p:nvPr/>
        </p:nvPicPr>
        <p:blipFill rotWithShape="1">
          <a:blip r:embed="rId3"/>
          <a:srcRect l="7732" r="9919" b="10759"/>
          <a:stretch/>
        </p:blipFill>
        <p:spPr>
          <a:xfrm>
            <a:off x="5950206" y="2514499"/>
            <a:ext cx="2736594" cy="2060742"/>
          </a:xfrm>
          <a:prstGeom prst="rect">
            <a:avLst/>
          </a:prstGeom>
        </p:spPr>
      </p:pic>
    </p:spTree>
    <p:extLst>
      <p:ext uri="{BB962C8B-B14F-4D97-AF65-F5344CB8AC3E}">
        <p14:creationId xmlns:p14="http://schemas.microsoft.com/office/powerpoint/2010/main" val="1402755280"/>
      </p:ext>
    </p:extLst>
  </p:cSld>
  <p:clrMapOvr>
    <a:masterClrMapping/>
  </p:clrMapOvr>
</p:sld>
</file>

<file path=ppt/theme/theme1.xml><?xml version="1.0" encoding="utf-8"?>
<a:theme xmlns:a="http://schemas.openxmlformats.org/drawingml/2006/main" name="DC-Conference2018-Powerpoin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EDE957DD8261F46A629DE25453EA991" ma:contentTypeVersion="4" ma:contentTypeDescription="Create a new document." ma:contentTypeScope="" ma:versionID="079cdbe5f1a2010d7ec786b4b414c8d4">
  <xsd:schema xmlns:xsd="http://www.w3.org/2001/XMLSchema" xmlns:xs="http://www.w3.org/2001/XMLSchema" xmlns:p="http://schemas.microsoft.com/office/2006/metadata/properties" xmlns:ns2="8ed8bb88-f67d-4610-a3c8-9c7d76827f57" targetNamespace="http://schemas.microsoft.com/office/2006/metadata/properties" ma:root="true" ma:fieldsID="4b03d1451a1d0d66933935433e5db331" ns2:_="">
    <xsd:import namespace="8ed8bb88-f67d-4610-a3c8-9c7d76827f5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d8bb88-f67d-4610-a3c8-9c7d76827f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sharepoint/v3/fields"/>
    <ds:schemaRef ds:uri="http://www.w3.org/XML/1998/namespace"/>
    <ds:schemaRef ds:uri="http://purl.org/dc/dcmitype/"/>
  </ds:schemaRefs>
</ds:datastoreItem>
</file>

<file path=customXml/itemProps3.xml><?xml version="1.0" encoding="utf-8"?>
<ds:datastoreItem xmlns:ds="http://schemas.openxmlformats.org/officeDocument/2006/customXml" ds:itemID="{5E859077-ABBB-4A5B-BACE-B206C2F60904}"/>
</file>

<file path=docProps/app.xml><?xml version="1.0" encoding="utf-8"?>
<Properties xmlns="http://schemas.openxmlformats.org/officeDocument/2006/extended-properties" xmlns:vt="http://schemas.openxmlformats.org/officeDocument/2006/docPropsVTypes">
  <Template>DC-Conference2018-Powerpoint-rev (1)</Template>
  <TotalTime>1044</TotalTime>
  <Words>691</Words>
  <Application>Microsoft Macintosh PowerPoint</Application>
  <PresentationFormat>On-screen Show (16:9)</PresentationFormat>
  <Paragraphs>97</Paragraphs>
  <Slides>16</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DC-Conference2018-Powerpoint (2)</vt:lpstr>
      <vt:lpstr>Trans 101:  Trans-Inclusive Dietetic Practice</vt:lpstr>
      <vt:lpstr>PowerPoint Presentation</vt:lpstr>
      <vt:lpstr>Financial Interest Disclosure (over the past 24 months)</vt:lpstr>
      <vt:lpstr>Introductions</vt:lpstr>
      <vt:lpstr>Objectives</vt:lpstr>
      <vt:lpstr>Gender Diversity 101 (the519, 2018)</vt:lpstr>
      <vt:lpstr>PowerPoint Presentation</vt:lpstr>
      <vt:lpstr>Health Disparities (TransPulse Ontario, 2010)</vt:lpstr>
      <vt:lpstr>Strength &amp; Resilience</vt:lpstr>
      <vt:lpstr>Food Service Scenario:       Washrooms as safe space</vt:lpstr>
      <vt:lpstr>Nutrition Counselling </vt:lpstr>
      <vt:lpstr>Breastfeeding</vt:lpstr>
      <vt:lpstr>Resources</vt:lpstr>
      <vt:lpstr>Next Steps</vt:lpstr>
      <vt:lpstr>Thank you!</vt:lpstr>
      <vt:lpstr>Slide Title</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 Title 2</dc:title>
  <dc:creator>Marianne Bloudoff</dc:creator>
  <cp:lastModifiedBy>Catherine Morley</cp:lastModifiedBy>
  <cp:revision>16</cp:revision>
  <dcterms:created xsi:type="dcterms:W3CDTF">2018-03-15T05:59:31Z</dcterms:created>
  <dcterms:modified xsi:type="dcterms:W3CDTF">2018-05-30T15:46:37Z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0x0101009EDE957DD8261F46A629DE25453EA991</vt:lpwstr>
  </property>
</Properties>
</file>